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438" r:id="rId2"/>
    <p:sldId id="256" r:id="rId3"/>
    <p:sldId id="259" r:id="rId4"/>
    <p:sldId id="257" r:id="rId5"/>
    <p:sldId id="258" r:id="rId6"/>
    <p:sldId id="260" r:id="rId7"/>
    <p:sldId id="272" r:id="rId8"/>
    <p:sldId id="264" r:id="rId9"/>
    <p:sldId id="265" r:id="rId10"/>
    <p:sldId id="270" r:id="rId11"/>
    <p:sldId id="274" r:id="rId12"/>
    <p:sldId id="266" r:id="rId13"/>
    <p:sldId id="276" r:id="rId14"/>
    <p:sldId id="268" r:id="rId15"/>
    <p:sldId id="267" r:id="rId16"/>
    <p:sldId id="269" r:id="rId17"/>
    <p:sldId id="243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35420"/>
    <p:restoredTop sz="96327"/>
  </p:normalViewPr>
  <p:slideViewPr>
    <p:cSldViewPr snapToGrid="0">
      <p:cViewPr varScale="1">
        <p:scale>
          <a:sx n="74" d="100"/>
          <a:sy n="74" d="100"/>
        </p:scale>
        <p:origin x="184" y="31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967C1D-C645-3C43-80D8-59E41834D51E}" type="datetimeFigureOut">
              <a:rPr lang="en-US" smtClean="0"/>
              <a:t>3/29/23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63B054-0AF1-DE4A-A9BE-626495B88EB3}" type="slidenum">
              <a:rPr lang="en-US" smtClean="0"/>
              <a:t>‹#›</a:t>
            </a:fld>
            <a:endParaRPr lang="en-US"/>
          </a:p>
        </p:txBody>
      </p:sp>
    </p:spTree>
    <p:extLst>
      <p:ext uri="{BB962C8B-B14F-4D97-AF65-F5344CB8AC3E}">
        <p14:creationId xmlns:p14="http://schemas.microsoft.com/office/powerpoint/2010/main" val="3996191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8B34ED-4CDD-41C9-90F7-D768D5559A6F}" type="slidenum">
              <a:rPr lang="en-US" smtClean="0"/>
              <a:t>1</a:t>
            </a:fld>
            <a:endParaRPr lang="en-US" dirty="0"/>
          </a:p>
        </p:txBody>
      </p:sp>
    </p:spTree>
    <p:extLst>
      <p:ext uri="{BB962C8B-B14F-4D97-AF65-F5344CB8AC3E}">
        <p14:creationId xmlns:p14="http://schemas.microsoft.com/office/powerpoint/2010/main" val="127302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63B054-0AF1-DE4A-A9BE-626495B88EB3}" type="slidenum">
              <a:rPr lang="en-US" smtClean="0"/>
              <a:t>11</a:t>
            </a:fld>
            <a:endParaRPr lang="en-US"/>
          </a:p>
        </p:txBody>
      </p:sp>
    </p:spTree>
    <p:extLst>
      <p:ext uri="{BB962C8B-B14F-4D97-AF65-F5344CB8AC3E}">
        <p14:creationId xmlns:p14="http://schemas.microsoft.com/office/powerpoint/2010/main" val="1292402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F116507-D30B-B944-9EC6-ADD6BEADB9F9}" type="datetime1">
              <a:rPr lang="en-US" smtClean="0"/>
              <a:t>3/29/23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94243D-122C-D24F-932A-7FBFF07DEE0D}" type="datetime1">
              <a:rPr lang="en-US" smtClean="0"/>
              <a:t>3/29/23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41F492-1F47-6547-B6D6-C6E170E7E55C}" type="datetime1">
              <a:rPr lang="en-US" smtClean="0"/>
              <a:t>3/29/23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vider Slide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12AA41C-A030-4521-8130-6A8E4543F277}"/>
              </a:ext>
            </a:extLst>
          </p:cNvPr>
          <p:cNvSpPr>
            <a:spLocks noGrp="1"/>
          </p:cNvSpPr>
          <p:nvPr>
            <p:ph type="pic" sz="quarter" idx="13"/>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4242487 w 6096000"/>
              <a:gd name="connsiteY2" fmla="*/ 6833286 h 6858000"/>
              <a:gd name="connsiteX3" fmla="*/ 0 w 6096000"/>
              <a:gd name="connsiteY3" fmla="*/ 6858000 h 6858000"/>
              <a:gd name="connsiteX4" fmla="*/ 0 w 6096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58000">
                <a:moveTo>
                  <a:pt x="0" y="0"/>
                </a:moveTo>
                <a:lnTo>
                  <a:pt x="6096000" y="0"/>
                </a:lnTo>
                <a:lnTo>
                  <a:pt x="4242487" y="6833286"/>
                </a:lnTo>
                <a:lnTo>
                  <a:pt x="0" y="6858000"/>
                </a:lnTo>
                <a:lnTo>
                  <a:pt x="0" y="0"/>
                </a:lnTo>
                <a:close/>
              </a:path>
            </a:pathLst>
          </a:custGeom>
          <a:effectLst>
            <a:innerShdw blurRad="254000" dist="127000">
              <a:prstClr val="black">
                <a:alpha val="50000"/>
              </a:prstClr>
            </a:innerShdw>
          </a:effectLst>
        </p:spPr>
        <p:txBody>
          <a:bodyPr anchor="ctr"/>
          <a:lstStyle>
            <a:lvl1pPr marL="0" indent="0" algn="ctr">
              <a:buNone/>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893C356F-E483-4AFD-856C-13BB8E8A5605}"/>
              </a:ext>
            </a:extLst>
          </p:cNvPr>
          <p:cNvSpPr>
            <a:spLocks noGrp="1"/>
          </p:cNvSpPr>
          <p:nvPr>
            <p:ph type="body" idx="1" hasCustomPrompt="1"/>
          </p:nvPr>
        </p:nvSpPr>
        <p:spPr>
          <a:xfrm>
            <a:off x="6096000" y="4209064"/>
            <a:ext cx="5251450" cy="365125"/>
          </a:xfrm>
        </p:spPr>
        <p:txBody>
          <a:bodyPr anchor="ctr"/>
          <a:lstStyle>
            <a:lvl1pPr marL="0" indent="0">
              <a:lnSpc>
                <a:spcPct val="100000"/>
              </a:lnSpc>
              <a:buNone/>
              <a:defRPr sz="24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a:extLst>
              <a:ext uri="{FF2B5EF4-FFF2-40B4-BE49-F238E27FC236}">
                <a16:creationId xmlns:a16="http://schemas.microsoft.com/office/drawing/2014/main" id="{BC79732E-D749-40DD-8365-05028518765D}"/>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88F55E23-C4CC-4E9B-80F4-C4BEA6E2DD84}"/>
              </a:ext>
            </a:extLst>
          </p:cNvPr>
          <p:cNvSpPr>
            <a:spLocks noGrp="1"/>
          </p:cNvSpPr>
          <p:nvPr>
            <p:ph type="sldNum" sz="quarter" idx="12"/>
          </p:nvPr>
        </p:nvSpPr>
        <p:spPr/>
        <p:txBody>
          <a:bodyPr/>
          <a:lstStyle/>
          <a:p>
            <a:fld id="{8C2E478F-E849-4A8C-AF1F-CBCC78A7CBFA}" type="slidenum">
              <a:rPr lang="en-US" smtClean="0"/>
              <a:t>‹#›</a:t>
            </a:fld>
            <a:endParaRPr lang="en-US" dirty="0"/>
          </a:p>
        </p:txBody>
      </p:sp>
      <p:sp>
        <p:nvSpPr>
          <p:cNvPr id="8" name="Title 1">
            <a:extLst>
              <a:ext uri="{FF2B5EF4-FFF2-40B4-BE49-F238E27FC236}">
                <a16:creationId xmlns:a16="http://schemas.microsoft.com/office/drawing/2014/main" id="{AABA725B-4BCB-1D48-9C5D-46706B18719E}"/>
              </a:ext>
            </a:extLst>
          </p:cNvPr>
          <p:cNvSpPr>
            <a:spLocks noGrp="1"/>
          </p:cNvSpPr>
          <p:nvPr>
            <p:ph type="title" hasCustomPrompt="1"/>
          </p:nvPr>
        </p:nvSpPr>
        <p:spPr>
          <a:xfrm>
            <a:off x="6096000" y="2520779"/>
            <a:ext cx="5251450" cy="1661297"/>
          </a:xfrm>
        </p:spPr>
        <p:txBody>
          <a:bodyPr anchor="ctr"/>
          <a:lstStyle>
            <a:lvl1pPr algn="l">
              <a:defRPr sz="6000" spc="300"/>
            </a:lvl1pPr>
          </a:lstStyle>
          <a:p>
            <a:r>
              <a:rPr lang="en-US" dirty="0"/>
              <a:t>CLICK TO EDIT MASTER TITLE</a:t>
            </a:r>
          </a:p>
        </p:txBody>
      </p:sp>
    </p:spTree>
    <p:extLst>
      <p:ext uri="{BB962C8B-B14F-4D97-AF65-F5344CB8AC3E}">
        <p14:creationId xmlns:p14="http://schemas.microsoft.com/office/powerpoint/2010/main" val="2149355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BE360A-AC1C-4F46-8CAE-5E74344CE3AE}" type="datetime1">
              <a:rPr lang="en-US" smtClean="0"/>
              <a:t>3/29/23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47E93F-D742-CE4A-A38F-B916133F3E80}" type="datetime1">
              <a:rPr lang="en-US" smtClean="0"/>
              <a:t>3/29/23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22C3C9-8F82-4444-80D0-38C531BA3DF5}" type="datetime1">
              <a:rPr lang="en-US" smtClean="0"/>
              <a:t>3/29/23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EA08BB-1036-8148-A3E5-0C96B2EF9D86}" type="datetime1">
              <a:rPr lang="en-US" smtClean="0"/>
              <a:t>3/29/23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892796-7154-4448-ADF9-DEBC2B763809}" type="datetime1">
              <a:rPr lang="en-US" smtClean="0"/>
              <a:t>3/29/23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4B4DEF-8073-C848-B216-A83614560CAE}" type="datetime1">
              <a:rPr lang="en-US" smtClean="0"/>
              <a:t>3/29/23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4BE80A-3FA9-E642-BAB5-ACFE395A6DB6}" type="datetime1">
              <a:rPr lang="en-US" smtClean="0"/>
              <a:t>3/29/23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FDEC8B-6C81-2E45-98AD-8A4678DDBCE4}" type="datetime1">
              <a:rPr lang="en-US" smtClean="0"/>
              <a:t>3/29/23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60913B2-3508-9342-9AA5-2BA981DB160F}" type="datetime1">
              <a:rPr lang="en-US" smtClean="0"/>
              <a:t>3/29/23</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 id="2147483661" r:id="rId12"/>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asistdl.onlinelibrary.wiley.com/doi/10.1002/asi.24745#asi24745-bib-002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sv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doi.org/10.1002/asi.24745"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bstract Coding&#10;">
            <a:extLst>
              <a:ext uri="{FF2B5EF4-FFF2-40B4-BE49-F238E27FC236}">
                <a16:creationId xmlns:a16="http://schemas.microsoft.com/office/drawing/2014/main" id="{5F76566E-36EF-4E0C-8563-ABC2D25923B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0" y="137657"/>
            <a:ext cx="6096000" cy="6858000"/>
          </a:xfrm>
        </p:spPr>
      </p:pic>
      <p:sp>
        <p:nvSpPr>
          <p:cNvPr id="14" name="Rectangle 13" descr="Accent block">
            <a:extLst>
              <a:ext uri="{FF2B5EF4-FFF2-40B4-BE49-F238E27FC236}">
                <a16:creationId xmlns:a16="http://schemas.microsoft.com/office/drawing/2014/main" id="{D687D26E-D67A-4318-AAB1-DCEAA89EEB21}"/>
              </a:ext>
              <a:ext uri="{C183D7F6-B498-43B3-948B-1728B52AA6E4}">
                <adec:decorative xmlns:adec="http://schemas.microsoft.com/office/drawing/2017/decorative" val="1"/>
              </a:ext>
            </a:extLst>
          </p:cNvPr>
          <p:cNvSpPr/>
          <p:nvPr/>
        </p:nvSpPr>
        <p:spPr>
          <a:xfrm>
            <a:off x="0" y="137657"/>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2734962 w 6096000"/>
              <a:gd name="connsiteY2" fmla="*/ 6808573 h 6858000"/>
              <a:gd name="connsiteX3" fmla="*/ 0 w 6096000"/>
              <a:gd name="connsiteY3" fmla="*/ 6858000 h 6858000"/>
              <a:gd name="connsiteX4" fmla="*/ 0 w 6096000"/>
              <a:gd name="connsiteY4" fmla="*/ 0 h 6858000"/>
              <a:gd name="connsiteX0" fmla="*/ 0 w 6096000"/>
              <a:gd name="connsiteY0" fmla="*/ 0 h 6882714"/>
              <a:gd name="connsiteX1" fmla="*/ 6096000 w 6096000"/>
              <a:gd name="connsiteY1" fmla="*/ 0 h 6882714"/>
              <a:gd name="connsiteX2" fmla="*/ 4242486 w 6096000"/>
              <a:gd name="connsiteY2" fmla="*/ 6882714 h 6882714"/>
              <a:gd name="connsiteX3" fmla="*/ 0 w 6096000"/>
              <a:gd name="connsiteY3" fmla="*/ 6858000 h 6882714"/>
              <a:gd name="connsiteX4" fmla="*/ 0 w 6096000"/>
              <a:gd name="connsiteY4" fmla="*/ 0 h 6882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82714">
                <a:moveTo>
                  <a:pt x="0" y="0"/>
                </a:moveTo>
                <a:lnTo>
                  <a:pt x="6096000" y="0"/>
                </a:lnTo>
                <a:lnTo>
                  <a:pt x="4242486" y="6882714"/>
                </a:lnTo>
                <a:lnTo>
                  <a:pt x="0" y="6858000"/>
                </a:lnTo>
                <a:lnTo>
                  <a:pt x="0" y="0"/>
                </a:lnTo>
                <a:close/>
              </a:path>
            </a:pathLst>
          </a:custGeom>
          <a:gradFill flip="none" rotWithShape="1">
            <a:gsLst>
              <a:gs pos="0">
                <a:srgbClr val="FF0000"/>
              </a:gs>
              <a:gs pos="100000">
                <a:srgbClr val="E99757">
                  <a:alpha val="70000"/>
                </a:srgbClr>
              </a:gs>
              <a:gs pos="50000">
                <a:srgbClr val="A53F52">
                  <a:alpha val="7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1D24B42B-925B-494C-A986-BD85E8117E1E}"/>
              </a:ext>
            </a:extLst>
          </p:cNvPr>
          <p:cNvSpPr>
            <a:spLocks noGrp="1"/>
          </p:cNvSpPr>
          <p:nvPr>
            <p:ph type="title"/>
          </p:nvPr>
        </p:nvSpPr>
        <p:spPr>
          <a:xfrm>
            <a:off x="5237018" y="137657"/>
            <a:ext cx="6954982" cy="5527962"/>
          </a:xfrm>
        </p:spPr>
        <p:txBody>
          <a:bodyPr>
            <a:noAutofit/>
          </a:bodyPr>
          <a:lstStyle/>
          <a:p>
            <a:pPr algn="ctr"/>
            <a:r>
              <a:rPr lang="en-US" sz="3600" b="1" dirty="0">
                <a:latin typeface="+mn-lt"/>
              </a:rPr>
              <a:t>2023 ASIS&amp;T </a:t>
            </a:r>
            <a:br>
              <a:rPr lang="en-US" sz="3600" b="1" dirty="0">
                <a:latin typeface="+mn-lt"/>
              </a:rPr>
            </a:br>
            <a:r>
              <a:rPr lang="en-US" sz="3600" b="1" dirty="0">
                <a:latin typeface="+mn-lt"/>
              </a:rPr>
              <a:t>Webinar Series</a:t>
            </a:r>
            <a:br>
              <a:rPr lang="en-US" sz="3600" b="1" dirty="0">
                <a:latin typeface="+mn-lt"/>
              </a:rPr>
            </a:br>
            <a:r>
              <a:rPr lang="en-US" sz="3600" b="1" dirty="0">
                <a:latin typeface="+mn-lt"/>
              </a:rPr>
              <a:t>March 30, 2023</a:t>
            </a:r>
            <a:br>
              <a:rPr lang="en-US" sz="3600" dirty="0"/>
            </a:br>
            <a:br>
              <a:rPr lang="en-US" sz="2000" dirty="0"/>
            </a:br>
            <a:r>
              <a:rPr lang="en-US" sz="2000" dirty="0"/>
              <a:t>“</a:t>
            </a:r>
            <a:r>
              <a:rPr lang="en-US" sz="2400" i="1" dirty="0">
                <a:latin typeface="+mn-lt"/>
              </a:rPr>
              <a:t>Critical Data Modeling (DCMI)”</a:t>
            </a:r>
            <a:br>
              <a:rPr lang="en-US" sz="2400" i="1" dirty="0">
                <a:latin typeface="+mn-lt"/>
              </a:rPr>
            </a:br>
            <a:br>
              <a:rPr lang="en-US" sz="2400" i="1" dirty="0">
                <a:latin typeface="+mn-lt"/>
              </a:rPr>
            </a:br>
            <a:endParaRPr lang="en-US" sz="2400" dirty="0"/>
          </a:p>
        </p:txBody>
      </p:sp>
      <p:sp>
        <p:nvSpPr>
          <p:cNvPr id="4" name="Text Placeholder 3">
            <a:extLst>
              <a:ext uri="{FF2B5EF4-FFF2-40B4-BE49-F238E27FC236}">
                <a16:creationId xmlns:a16="http://schemas.microsoft.com/office/drawing/2014/main" id="{A8CA6DEC-302B-49C8-AC11-FD6F37AFA854}"/>
              </a:ext>
            </a:extLst>
          </p:cNvPr>
          <p:cNvSpPr>
            <a:spLocks noGrp="1"/>
          </p:cNvSpPr>
          <p:nvPr>
            <p:ph type="body" idx="1"/>
          </p:nvPr>
        </p:nvSpPr>
        <p:spPr>
          <a:xfrm>
            <a:off x="6096000" y="4846320"/>
            <a:ext cx="5251450" cy="710412"/>
          </a:xfrm>
        </p:spPr>
        <p:txBody>
          <a:bodyPr>
            <a:normAutofit/>
          </a:bodyPr>
          <a:lstStyle/>
          <a:p>
            <a:pPr algn="ctr"/>
            <a:r>
              <a:rPr lang="en-US" dirty="0"/>
              <a:t>webinars@asist.org</a:t>
            </a:r>
          </a:p>
        </p:txBody>
      </p:sp>
      <p:pic>
        <p:nvPicPr>
          <p:cNvPr id="2" name="Picture 1">
            <a:extLst>
              <a:ext uri="{FF2B5EF4-FFF2-40B4-BE49-F238E27FC236}">
                <a16:creationId xmlns:a16="http://schemas.microsoft.com/office/drawing/2014/main" id="{BF588114-0633-4849-A95F-8159EED21DB1}"/>
              </a:ext>
            </a:extLst>
          </p:cNvPr>
          <p:cNvPicPr>
            <a:picLocks noChangeAspect="1"/>
          </p:cNvPicPr>
          <p:nvPr/>
        </p:nvPicPr>
        <p:blipFill>
          <a:blip r:embed="rId4"/>
          <a:stretch>
            <a:fillRect/>
          </a:stretch>
        </p:blipFill>
        <p:spPr>
          <a:xfrm>
            <a:off x="7638299" y="5665619"/>
            <a:ext cx="3962400" cy="1054724"/>
          </a:xfrm>
          <a:prstGeom prst="rect">
            <a:avLst/>
          </a:prstGeom>
        </p:spPr>
      </p:pic>
    </p:spTree>
    <p:extLst>
      <p:ext uri="{BB962C8B-B14F-4D97-AF65-F5344CB8AC3E}">
        <p14:creationId xmlns:p14="http://schemas.microsoft.com/office/powerpoint/2010/main" val="1338833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450C7-72F4-C18F-788F-4FFAA8C505F2}"/>
              </a:ext>
            </a:extLst>
          </p:cNvPr>
          <p:cNvSpPr>
            <a:spLocks noGrp="1"/>
          </p:cNvSpPr>
          <p:nvPr>
            <p:ph type="title"/>
          </p:nvPr>
        </p:nvSpPr>
        <p:spPr>
          <a:xfrm>
            <a:off x="896539" y="435510"/>
            <a:ext cx="4431792" cy="1499616"/>
          </a:xfrm>
        </p:spPr>
        <p:txBody>
          <a:bodyPr>
            <a:normAutofit/>
          </a:bodyPr>
          <a:lstStyle/>
          <a:p>
            <a:r>
              <a:rPr lang="en-US" dirty="0"/>
              <a:t>Counting Rows as Crimes</a:t>
            </a:r>
          </a:p>
        </p:txBody>
      </p:sp>
      <p:sp>
        <p:nvSpPr>
          <p:cNvPr id="3" name="Content Placeholder 2">
            <a:extLst>
              <a:ext uri="{FF2B5EF4-FFF2-40B4-BE49-F238E27FC236}">
                <a16:creationId xmlns:a16="http://schemas.microsoft.com/office/drawing/2014/main" id="{11605388-49ED-0CCB-6162-E6B6371819FF}"/>
              </a:ext>
            </a:extLst>
          </p:cNvPr>
          <p:cNvSpPr>
            <a:spLocks noGrp="1"/>
          </p:cNvSpPr>
          <p:nvPr>
            <p:ph idx="1"/>
          </p:nvPr>
        </p:nvSpPr>
        <p:spPr>
          <a:xfrm>
            <a:off x="1024128" y="1935126"/>
            <a:ext cx="4429615" cy="3561907"/>
          </a:xfrm>
        </p:spPr>
        <p:txBody>
          <a:bodyPr>
            <a:normAutofit/>
          </a:bodyPr>
          <a:lstStyle/>
          <a:p>
            <a:r>
              <a:rPr lang="en-US" sz="2000" dirty="0"/>
              <a:t>Some rows do not correspond to suspected criminal activity of the person described by that row.</a:t>
            </a:r>
          </a:p>
          <a:p>
            <a:r>
              <a:rPr lang="en-US" sz="2000" dirty="0"/>
              <a:t>Filtering the dataset for the value “PARENT IN CUSTODY, NO CARETAKER AVAILABLE” in Charge Description gives 99 rows, all with Age values between 0 and 17.</a:t>
            </a:r>
          </a:p>
          <a:p>
            <a:pPr lvl="1"/>
            <a:r>
              <a:rPr lang="en-US" sz="2000" dirty="0"/>
              <a:t>These rows represent children taken into custody by the LAPD when one or both of their parents were arrested.</a:t>
            </a:r>
          </a:p>
          <a:p>
            <a:endParaRPr lang="en-US" sz="1300" dirty="0"/>
          </a:p>
        </p:txBody>
      </p:sp>
      <p:pic>
        <p:nvPicPr>
          <p:cNvPr id="5" name="Picture 4" descr="Graphical user interface, text, application, email&#10;&#10;Description automatically generated">
            <a:extLst>
              <a:ext uri="{FF2B5EF4-FFF2-40B4-BE49-F238E27FC236}">
                <a16:creationId xmlns:a16="http://schemas.microsoft.com/office/drawing/2014/main" id="{6EA30F43-88FA-1BD9-2910-661E71D7F314}"/>
              </a:ext>
            </a:extLst>
          </p:cNvPr>
          <p:cNvPicPr>
            <a:picLocks noChangeAspect="1"/>
          </p:cNvPicPr>
          <p:nvPr/>
        </p:nvPicPr>
        <p:blipFill>
          <a:blip r:embed="rId2"/>
          <a:stretch>
            <a:fillRect/>
          </a:stretch>
        </p:blipFill>
        <p:spPr>
          <a:xfrm>
            <a:off x="6096000" y="1826323"/>
            <a:ext cx="5455921" cy="3205353"/>
          </a:xfrm>
          <a:prstGeom prst="rect">
            <a:avLst/>
          </a:prstGeom>
        </p:spPr>
      </p:pic>
      <p:sp>
        <p:nvSpPr>
          <p:cNvPr id="6" name="Slide Number Placeholder 5">
            <a:extLst>
              <a:ext uri="{FF2B5EF4-FFF2-40B4-BE49-F238E27FC236}">
                <a16:creationId xmlns:a16="http://schemas.microsoft.com/office/drawing/2014/main" id="{BA919941-CA0E-C603-BF62-92F8449F6DBE}"/>
              </a:ext>
            </a:extLst>
          </p:cNvPr>
          <p:cNvSpPr>
            <a:spLocks noGrp="1"/>
          </p:cNvSpPr>
          <p:nvPr>
            <p:ph type="sldNum" sz="quarter" idx="12"/>
          </p:nvPr>
        </p:nvSpPr>
        <p:spPr/>
        <p:txBody>
          <a:bodyPr/>
          <a:lstStyle/>
          <a:p>
            <a:fld id="{4FAB73BC-B049-4115-A692-8D63A059BFB8}" type="slidenum">
              <a:rPr lang="en-US" smtClean="0"/>
              <a:t>10</a:t>
            </a:fld>
            <a:endParaRPr lang="en-US" dirty="0"/>
          </a:p>
        </p:txBody>
      </p:sp>
    </p:spTree>
    <p:extLst>
      <p:ext uri="{BB962C8B-B14F-4D97-AF65-F5344CB8AC3E}">
        <p14:creationId xmlns:p14="http://schemas.microsoft.com/office/powerpoint/2010/main" val="233248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450C7-72F4-C18F-788F-4FFAA8C505F2}"/>
              </a:ext>
            </a:extLst>
          </p:cNvPr>
          <p:cNvSpPr>
            <a:spLocks noGrp="1"/>
          </p:cNvSpPr>
          <p:nvPr>
            <p:ph type="title"/>
          </p:nvPr>
        </p:nvSpPr>
        <p:spPr>
          <a:xfrm>
            <a:off x="1024128" y="585216"/>
            <a:ext cx="3133581" cy="1499616"/>
          </a:xfrm>
        </p:spPr>
        <p:txBody>
          <a:bodyPr>
            <a:normAutofit/>
          </a:bodyPr>
          <a:lstStyle/>
          <a:p>
            <a:r>
              <a:rPr lang="en-US" sz="4000"/>
              <a:t>Counting Rows as Crimes</a:t>
            </a:r>
          </a:p>
        </p:txBody>
      </p:sp>
      <p:sp>
        <p:nvSpPr>
          <p:cNvPr id="3" name="Content Placeholder 2">
            <a:extLst>
              <a:ext uri="{FF2B5EF4-FFF2-40B4-BE49-F238E27FC236}">
                <a16:creationId xmlns:a16="http://schemas.microsoft.com/office/drawing/2014/main" id="{11605388-49ED-0CCB-6162-E6B6371819FF}"/>
              </a:ext>
            </a:extLst>
          </p:cNvPr>
          <p:cNvSpPr>
            <a:spLocks noGrp="1"/>
          </p:cNvSpPr>
          <p:nvPr>
            <p:ph idx="1"/>
          </p:nvPr>
        </p:nvSpPr>
        <p:spPr>
          <a:xfrm>
            <a:off x="771525" y="2286000"/>
            <a:ext cx="3386183" cy="3243263"/>
          </a:xfrm>
        </p:spPr>
        <p:txBody>
          <a:bodyPr>
            <a:normAutofit lnSpcReduction="10000"/>
          </a:bodyPr>
          <a:lstStyle/>
          <a:p>
            <a:r>
              <a:rPr lang="en-US" sz="1800" dirty="0"/>
              <a:t>Rows for children in the Arrest Dataset have a tendency for sparseness but still have </a:t>
            </a:r>
            <a:r>
              <a:rPr lang="en-US" sz="1800" b="1" dirty="0"/>
              <a:t>location information</a:t>
            </a:r>
            <a:r>
              <a:rPr lang="en-US" sz="1800" dirty="0"/>
              <a:t>. </a:t>
            </a:r>
          </a:p>
          <a:p>
            <a:pPr lvl="1"/>
            <a:r>
              <a:rPr lang="en-US" dirty="0"/>
              <a:t>66 of the 98 rows with Age of 0 have no Charge Description listed</a:t>
            </a:r>
          </a:p>
          <a:p>
            <a:pPr lvl="1"/>
            <a:r>
              <a:rPr lang="en-US" dirty="0"/>
              <a:t>Only 2 of the 98 rows with Age of 0 have location as (0,0), which indicates missing data</a:t>
            </a:r>
          </a:p>
          <a:p>
            <a:pPr lvl="1"/>
            <a:r>
              <a:rPr lang="en-US" dirty="0"/>
              <a:t>96 rows list a latitude and longitude for location</a:t>
            </a:r>
          </a:p>
          <a:p>
            <a:endParaRPr lang="en-US" sz="1500" dirty="0"/>
          </a:p>
        </p:txBody>
      </p:sp>
      <p:pic>
        <p:nvPicPr>
          <p:cNvPr id="6" name="Picture 5" descr="Table&#10;&#10;Description automatically generated">
            <a:extLst>
              <a:ext uri="{FF2B5EF4-FFF2-40B4-BE49-F238E27FC236}">
                <a16:creationId xmlns:a16="http://schemas.microsoft.com/office/drawing/2014/main" id="{9D7D75B8-6383-19DA-EC60-125E2A27CED8}"/>
              </a:ext>
            </a:extLst>
          </p:cNvPr>
          <p:cNvPicPr>
            <a:picLocks noChangeAspect="1"/>
          </p:cNvPicPr>
          <p:nvPr/>
        </p:nvPicPr>
        <p:blipFill>
          <a:blip r:embed="rId3"/>
          <a:stretch>
            <a:fillRect/>
          </a:stretch>
        </p:blipFill>
        <p:spPr>
          <a:xfrm>
            <a:off x="4965404" y="1053801"/>
            <a:ext cx="6288803" cy="4072000"/>
          </a:xfrm>
          <a:prstGeom prst="rect">
            <a:avLst/>
          </a:prstGeom>
        </p:spPr>
      </p:pic>
      <p:sp>
        <p:nvSpPr>
          <p:cNvPr id="7" name="Slide Number Placeholder 6">
            <a:extLst>
              <a:ext uri="{FF2B5EF4-FFF2-40B4-BE49-F238E27FC236}">
                <a16:creationId xmlns:a16="http://schemas.microsoft.com/office/drawing/2014/main" id="{0E660043-CD27-BA44-4A6F-FBADFEE7B4E1}"/>
              </a:ext>
            </a:extLst>
          </p:cNvPr>
          <p:cNvSpPr>
            <a:spLocks noGrp="1"/>
          </p:cNvSpPr>
          <p:nvPr>
            <p:ph type="sldNum" sz="quarter" idx="12"/>
          </p:nvPr>
        </p:nvSpPr>
        <p:spPr/>
        <p:txBody>
          <a:bodyPr/>
          <a:lstStyle/>
          <a:p>
            <a:fld id="{4FAB73BC-B049-4115-A692-8D63A059BFB8}" type="slidenum">
              <a:rPr lang="en-US" smtClean="0"/>
              <a:t>11</a:t>
            </a:fld>
            <a:endParaRPr lang="en-US" dirty="0"/>
          </a:p>
        </p:txBody>
      </p:sp>
    </p:spTree>
    <p:extLst>
      <p:ext uri="{BB962C8B-B14F-4D97-AF65-F5344CB8AC3E}">
        <p14:creationId xmlns:p14="http://schemas.microsoft.com/office/powerpoint/2010/main" val="157158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F4744-EFA9-9C48-2F8E-188457F84AB2}"/>
              </a:ext>
            </a:extLst>
          </p:cNvPr>
          <p:cNvSpPr>
            <a:spLocks noGrp="1"/>
          </p:cNvSpPr>
          <p:nvPr>
            <p:ph type="title"/>
          </p:nvPr>
        </p:nvSpPr>
        <p:spPr>
          <a:xfrm>
            <a:off x="1024129" y="585216"/>
            <a:ext cx="4431792" cy="1499616"/>
          </a:xfrm>
        </p:spPr>
        <p:txBody>
          <a:bodyPr>
            <a:normAutofit/>
          </a:bodyPr>
          <a:lstStyle/>
          <a:p>
            <a:r>
              <a:rPr lang="en-US" sz="4300"/>
              <a:t>Attributes Foreground location</a:t>
            </a:r>
          </a:p>
        </p:txBody>
      </p:sp>
      <p:sp>
        <p:nvSpPr>
          <p:cNvPr id="3" name="Content Placeholder 2">
            <a:extLst>
              <a:ext uri="{FF2B5EF4-FFF2-40B4-BE49-F238E27FC236}">
                <a16:creationId xmlns:a16="http://schemas.microsoft.com/office/drawing/2014/main" id="{9FFE913A-23B0-3CDF-F05D-2FC095D00650}"/>
              </a:ext>
            </a:extLst>
          </p:cNvPr>
          <p:cNvSpPr>
            <a:spLocks noGrp="1"/>
          </p:cNvSpPr>
          <p:nvPr>
            <p:ph idx="1"/>
          </p:nvPr>
        </p:nvSpPr>
        <p:spPr>
          <a:xfrm>
            <a:off x="1024128" y="2286000"/>
            <a:ext cx="4429615" cy="3931920"/>
          </a:xfrm>
        </p:spPr>
        <p:txBody>
          <a:bodyPr>
            <a:normAutofit/>
          </a:bodyPr>
          <a:lstStyle/>
          <a:p>
            <a:r>
              <a:rPr lang="en-US" dirty="0"/>
              <a:t>10 of the 25 available attributes offer information about geographic location, at varying levels of granularity </a:t>
            </a:r>
          </a:p>
          <a:p>
            <a:pPr lvl="1"/>
            <a:r>
              <a:rPr lang="en-US" dirty="0"/>
              <a:t>Area ID, Area Name, Reporting District, Address, Cross Street, LAT, LON, Location, Booking Location, Booking Location Code.</a:t>
            </a:r>
          </a:p>
        </p:txBody>
      </p:sp>
      <p:pic>
        <p:nvPicPr>
          <p:cNvPr id="7" name="Picture 6" descr="Graphical user interface, text, application, email&#10;&#10;Description automatically generated">
            <a:extLst>
              <a:ext uri="{FF2B5EF4-FFF2-40B4-BE49-F238E27FC236}">
                <a16:creationId xmlns:a16="http://schemas.microsoft.com/office/drawing/2014/main" id="{A6237E2A-F7BC-9873-E69F-D749AC8A7E2F}"/>
              </a:ext>
            </a:extLst>
          </p:cNvPr>
          <p:cNvPicPr>
            <a:picLocks noChangeAspect="1"/>
          </p:cNvPicPr>
          <p:nvPr/>
        </p:nvPicPr>
        <p:blipFill>
          <a:blip r:embed="rId2"/>
          <a:stretch>
            <a:fillRect/>
          </a:stretch>
        </p:blipFill>
        <p:spPr>
          <a:xfrm>
            <a:off x="6096000" y="1314831"/>
            <a:ext cx="5455921" cy="4228337"/>
          </a:xfrm>
          <a:prstGeom prst="rect">
            <a:avLst/>
          </a:prstGeom>
        </p:spPr>
      </p:pic>
      <p:sp>
        <p:nvSpPr>
          <p:cNvPr id="8" name="Slide Number Placeholder 7">
            <a:extLst>
              <a:ext uri="{FF2B5EF4-FFF2-40B4-BE49-F238E27FC236}">
                <a16:creationId xmlns:a16="http://schemas.microsoft.com/office/drawing/2014/main" id="{43745CB6-FEE2-289C-B199-976AA5BD61C1}"/>
              </a:ext>
            </a:extLst>
          </p:cNvPr>
          <p:cNvSpPr>
            <a:spLocks noGrp="1"/>
          </p:cNvSpPr>
          <p:nvPr>
            <p:ph type="sldNum" sz="quarter" idx="12"/>
          </p:nvPr>
        </p:nvSpPr>
        <p:spPr/>
        <p:txBody>
          <a:bodyPr/>
          <a:lstStyle/>
          <a:p>
            <a:fld id="{4FAB73BC-B049-4115-A692-8D63A059BFB8}" type="slidenum">
              <a:rPr lang="en-US" smtClean="0"/>
              <a:t>12</a:t>
            </a:fld>
            <a:endParaRPr lang="en-US" dirty="0"/>
          </a:p>
        </p:txBody>
      </p:sp>
    </p:spTree>
    <p:extLst>
      <p:ext uri="{BB962C8B-B14F-4D97-AF65-F5344CB8AC3E}">
        <p14:creationId xmlns:p14="http://schemas.microsoft.com/office/powerpoint/2010/main" val="173677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F4744-EFA9-9C48-2F8E-188457F84AB2}"/>
              </a:ext>
            </a:extLst>
          </p:cNvPr>
          <p:cNvSpPr>
            <a:spLocks noGrp="1"/>
          </p:cNvSpPr>
          <p:nvPr>
            <p:ph type="title"/>
          </p:nvPr>
        </p:nvSpPr>
        <p:spPr>
          <a:xfrm>
            <a:off x="1024128" y="400050"/>
            <a:ext cx="5902061" cy="1499616"/>
          </a:xfrm>
        </p:spPr>
        <p:txBody>
          <a:bodyPr>
            <a:normAutofit/>
          </a:bodyPr>
          <a:lstStyle/>
          <a:p>
            <a:r>
              <a:rPr lang="en-US" dirty="0"/>
              <a:t>Export Formats foreground location</a:t>
            </a:r>
          </a:p>
        </p:txBody>
      </p:sp>
      <p:sp>
        <p:nvSpPr>
          <p:cNvPr id="3" name="Content Placeholder 2">
            <a:extLst>
              <a:ext uri="{FF2B5EF4-FFF2-40B4-BE49-F238E27FC236}">
                <a16:creationId xmlns:a16="http://schemas.microsoft.com/office/drawing/2014/main" id="{9FFE913A-23B0-3CDF-F05D-2FC095D00650}"/>
              </a:ext>
            </a:extLst>
          </p:cNvPr>
          <p:cNvSpPr>
            <a:spLocks noGrp="1"/>
          </p:cNvSpPr>
          <p:nvPr>
            <p:ph idx="1"/>
          </p:nvPr>
        </p:nvSpPr>
        <p:spPr>
          <a:xfrm>
            <a:off x="1024128" y="2014538"/>
            <a:ext cx="5280979" cy="4171950"/>
          </a:xfrm>
        </p:spPr>
        <p:txBody>
          <a:bodyPr>
            <a:normAutofit/>
          </a:bodyPr>
          <a:lstStyle/>
          <a:p>
            <a:r>
              <a:rPr lang="en-US" sz="2000" dirty="0"/>
              <a:t>There are three main formats for downloading the Arrest Dataset: </a:t>
            </a:r>
          </a:p>
          <a:p>
            <a:pPr lvl="1"/>
            <a:r>
              <a:rPr lang="en-US" sz="2000" dirty="0"/>
              <a:t>CSV, KML, and Shapefile.</a:t>
            </a:r>
          </a:p>
          <a:p>
            <a:pPr lvl="1"/>
            <a:r>
              <a:rPr lang="en-US" sz="2000" dirty="0"/>
              <a:t>KML and Shapefile are both geographic data formats</a:t>
            </a:r>
          </a:p>
          <a:p>
            <a:r>
              <a:rPr lang="en-US" sz="2000" dirty="0"/>
              <a:t>The dataset is positioned as geographic information.</a:t>
            </a:r>
          </a:p>
          <a:p>
            <a:r>
              <a:rPr lang="en-US" sz="2000" dirty="0"/>
              <a:t>Criminal justice systems transform information into geographic information.</a:t>
            </a:r>
          </a:p>
          <a:p>
            <a:r>
              <a:rPr lang="en-US" sz="2000" dirty="0"/>
              <a:t>This has a significant impact on how we understand places and people in our communities (Jefferson, </a:t>
            </a:r>
            <a:r>
              <a:rPr lang="en-US" sz="2000" dirty="0">
                <a:hlinkClick r:id="rId2"/>
              </a:rPr>
              <a:t>2020</a:t>
            </a:r>
            <a:r>
              <a:rPr lang="en-US" sz="2000" dirty="0"/>
              <a:t>).</a:t>
            </a:r>
          </a:p>
        </p:txBody>
      </p:sp>
      <p:pic>
        <p:nvPicPr>
          <p:cNvPr id="5" name="Picture 4" descr="Graphical user interface, application&#10;&#10;Description automatically generated">
            <a:extLst>
              <a:ext uri="{FF2B5EF4-FFF2-40B4-BE49-F238E27FC236}">
                <a16:creationId xmlns:a16="http://schemas.microsoft.com/office/drawing/2014/main" id="{34F86DB1-F6D6-7F48-B693-1F8C4B9E4C14}"/>
              </a:ext>
            </a:extLst>
          </p:cNvPr>
          <p:cNvPicPr>
            <a:picLocks noChangeAspect="1"/>
          </p:cNvPicPr>
          <p:nvPr/>
        </p:nvPicPr>
        <p:blipFill>
          <a:blip r:embed="rId3"/>
          <a:stretch>
            <a:fillRect/>
          </a:stretch>
        </p:blipFill>
        <p:spPr>
          <a:xfrm>
            <a:off x="7031272" y="1645851"/>
            <a:ext cx="3999654" cy="3119729"/>
          </a:xfrm>
          <a:prstGeom prst="rect">
            <a:avLst/>
          </a:prstGeom>
        </p:spPr>
      </p:pic>
      <p:sp>
        <p:nvSpPr>
          <p:cNvPr id="4" name="Slide Number Placeholder 3">
            <a:extLst>
              <a:ext uri="{FF2B5EF4-FFF2-40B4-BE49-F238E27FC236}">
                <a16:creationId xmlns:a16="http://schemas.microsoft.com/office/drawing/2014/main" id="{025DF7F8-3B4D-B08E-CF3A-D12F9193A3C6}"/>
              </a:ext>
            </a:extLst>
          </p:cNvPr>
          <p:cNvSpPr>
            <a:spLocks noGrp="1"/>
          </p:cNvSpPr>
          <p:nvPr>
            <p:ph type="sldNum" sz="quarter" idx="12"/>
          </p:nvPr>
        </p:nvSpPr>
        <p:spPr/>
        <p:txBody>
          <a:bodyPr/>
          <a:lstStyle/>
          <a:p>
            <a:fld id="{4FAB73BC-B049-4115-A692-8D63A059BFB8}" type="slidenum">
              <a:rPr lang="en-US" smtClean="0"/>
              <a:t>13</a:t>
            </a:fld>
            <a:endParaRPr lang="en-US" dirty="0"/>
          </a:p>
        </p:txBody>
      </p:sp>
    </p:spTree>
    <p:extLst>
      <p:ext uri="{BB962C8B-B14F-4D97-AF65-F5344CB8AC3E}">
        <p14:creationId xmlns:p14="http://schemas.microsoft.com/office/powerpoint/2010/main" val="244600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F8925-8DF7-E066-84D0-DFDEB359A6D1}"/>
              </a:ext>
            </a:extLst>
          </p:cNvPr>
          <p:cNvSpPr>
            <a:spLocks noGrp="1"/>
          </p:cNvSpPr>
          <p:nvPr>
            <p:ph type="title"/>
          </p:nvPr>
        </p:nvSpPr>
        <p:spPr>
          <a:xfrm>
            <a:off x="1024128" y="585216"/>
            <a:ext cx="5902061" cy="1499616"/>
          </a:xfrm>
        </p:spPr>
        <p:txBody>
          <a:bodyPr>
            <a:normAutofit/>
          </a:bodyPr>
          <a:lstStyle/>
          <a:p>
            <a:r>
              <a:rPr lang="en-US" dirty="0"/>
              <a:t>Datatype over Accuracy - Time</a:t>
            </a:r>
          </a:p>
        </p:txBody>
      </p:sp>
      <p:sp>
        <p:nvSpPr>
          <p:cNvPr id="3" name="Content Placeholder 2">
            <a:extLst>
              <a:ext uri="{FF2B5EF4-FFF2-40B4-BE49-F238E27FC236}">
                <a16:creationId xmlns:a16="http://schemas.microsoft.com/office/drawing/2014/main" id="{46F8168A-F882-1A1C-450C-271D4C652A6E}"/>
              </a:ext>
            </a:extLst>
          </p:cNvPr>
          <p:cNvSpPr>
            <a:spLocks noGrp="1"/>
          </p:cNvSpPr>
          <p:nvPr>
            <p:ph idx="1"/>
          </p:nvPr>
        </p:nvSpPr>
        <p:spPr>
          <a:xfrm>
            <a:off x="1024129" y="2084832"/>
            <a:ext cx="5494238" cy="4133088"/>
          </a:xfrm>
        </p:spPr>
        <p:txBody>
          <a:bodyPr>
            <a:normAutofit/>
          </a:bodyPr>
          <a:lstStyle/>
          <a:p>
            <a:r>
              <a:rPr lang="en-US" sz="2000" dirty="0"/>
              <a:t>Arrest Date and Booking Date use the Floating Timestamp datatype.</a:t>
            </a:r>
          </a:p>
          <a:p>
            <a:r>
              <a:rPr lang="en-US" sz="2000" dirty="0"/>
              <a:t>To conform with the datatype, values for this attribute must include a time, not just a date.</a:t>
            </a:r>
          </a:p>
          <a:p>
            <a:r>
              <a:rPr lang="en-US" sz="2000" dirty="0"/>
              <a:t>Every time value listed for Arrest Date and Booking Date is “12:00:00 AM”</a:t>
            </a:r>
          </a:p>
          <a:p>
            <a:r>
              <a:rPr lang="en-US" sz="2000" dirty="0"/>
              <a:t>Other attributes give times with a distribution of values that suggest that they are accurate transcriptions from the original arrest record</a:t>
            </a:r>
          </a:p>
          <a:p>
            <a:pPr lvl="1"/>
            <a:r>
              <a:rPr lang="en-US" sz="2000" dirty="0"/>
              <a:t>Time corresponds with Arrest Date</a:t>
            </a:r>
          </a:p>
          <a:p>
            <a:pPr lvl="1"/>
            <a:r>
              <a:rPr lang="en-US" sz="2000" dirty="0"/>
              <a:t>Booking Time corresponds with Booking Date</a:t>
            </a:r>
          </a:p>
        </p:txBody>
      </p:sp>
      <p:pic>
        <p:nvPicPr>
          <p:cNvPr id="6" name="Picture 5" descr="Table&#10;&#10;Description automatically generated">
            <a:extLst>
              <a:ext uri="{FF2B5EF4-FFF2-40B4-BE49-F238E27FC236}">
                <a16:creationId xmlns:a16="http://schemas.microsoft.com/office/drawing/2014/main" id="{03C9F9F6-C88F-F479-D237-8711FE3FC50E}"/>
              </a:ext>
            </a:extLst>
          </p:cNvPr>
          <p:cNvPicPr>
            <a:picLocks noChangeAspect="1"/>
          </p:cNvPicPr>
          <p:nvPr/>
        </p:nvPicPr>
        <p:blipFill>
          <a:blip r:embed="rId2"/>
          <a:stretch>
            <a:fillRect/>
          </a:stretch>
        </p:blipFill>
        <p:spPr>
          <a:xfrm>
            <a:off x="7552267" y="1449172"/>
            <a:ext cx="3999654" cy="3959656"/>
          </a:xfrm>
          <a:prstGeom prst="rect">
            <a:avLst/>
          </a:prstGeom>
        </p:spPr>
      </p:pic>
      <p:sp>
        <p:nvSpPr>
          <p:cNvPr id="4" name="Slide Number Placeholder 3">
            <a:extLst>
              <a:ext uri="{FF2B5EF4-FFF2-40B4-BE49-F238E27FC236}">
                <a16:creationId xmlns:a16="http://schemas.microsoft.com/office/drawing/2014/main" id="{3390F602-CB2C-8C67-5F78-1B4FA271658F}"/>
              </a:ext>
            </a:extLst>
          </p:cNvPr>
          <p:cNvSpPr>
            <a:spLocks noGrp="1"/>
          </p:cNvSpPr>
          <p:nvPr>
            <p:ph type="sldNum" sz="quarter" idx="12"/>
          </p:nvPr>
        </p:nvSpPr>
        <p:spPr>
          <a:xfrm>
            <a:off x="10837333" y="6470704"/>
            <a:ext cx="973667" cy="274320"/>
          </a:xfrm>
        </p:spPr>
        <p:txBody>
          <a:bodyPr>
            <a:normAutofit/>
          </a:bodyPr>
          <a:lstStyle/>
          <a:p>
            <a:pPr>
              <a:spcAft>
                <a:spcPts val="600"/>
              </a:spcAft>
            </a:pPr>
            <a:fld id="{4FAB73BC-B049-4115-A692-8D63A059BFB8}" type="slidenum">
              <a:rPr lang="en-US" smtClean="0"/>
              <a:pPr>
                <a:spcAft>
                  <a:spcPts val="600"/>
                </a:spcAft>
              </a:pPr>
              <a:t>14</a:t>
            </a:fld>
            <a:endParaRPr lang="en-US"/>
          </a:p>
        </p:txBody>
      </p:sp>
    </p:spTree>
    <p:extLst>
      <p:ext uri="{BB962C8B-B14F-4D97-AF65-F5344CB8AC3E}">
        <p14:creationId xmlns:p14="http://schemas.microsoft.com/office/powerpoint/2010/main" val="78584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5F4D0-8D35-6376-810A-552BB3AE44BE}"/>
              </a:ext>
            </a:extLst>
          </p:cNvPr>
          <p:cNvSpPr>
            <a:spLocks noGrp="1"/>
          </p:cNvSpPr>
          <p:nvPr>
            <p:ph type="title"/>
          </p:nvPr>
        </p:nvSpPr>
        <p:spPr>
          <a:xfrm>
            <a:off x="1024129" y="585216"/>
            <a:ext cx="4431792" cy="1499616"/>
          </a:xfrm>
        </p:spPr>
        <p:txBody>
          <a:bodyPr>
            <a:normAutofit/>
          </a:bodyPr>
          <a:lstStyle/>
          <a:p>
            <a:r>
              <a:rPr lang="en-US" sz="4600"/>
              <a:t>Datatype over accuracy - location</a:t>
            </a:r>
          </a:p>
        </p:txBody>
      </p:sp>
      <p:sp>
        <p:nvSpPr>
          <p:cNvPr id="3" name="Content Placeholder 2">
            <a:extLst>
              <a:ext uri="{FF2B5EF4-FFF2-40B4-BE49-F238E27FC236}">
                <a16:creationId xmlns:a16="http://schemas.microsoft.com/office/drawing/2014/main" id="{CA563EB3-E097-BB93-DAFD-6028403B082D}"/>
              </a:ext>
            </a:extLst>
          </p:cNvPr>
          <p:cNvSpPr>
            <a:spLocks noGrp="1"/>
          </p:cNvSpPr>
          <p:nvPr>
            <p:ph idx="1"/>
          </p:nvPr>
        </p:nvSpPr>
        <p:spPr>
          <a:xfrm>
            <a:off x="1024128" y="2286000"/>
            <a:ext cx="4945598" cy="3986784"/>
          </a:xfrm>
        </p:spPr>
        <p:txBody>
          <a:bodyPr>
            <a:normAutofit/>
          </a:bodyPr>
          <a:lstStyle/>
          <a:p>
            <a:r>
              <a:rPr lang="en-US" sz="1800" dirty="0"/>
              <a:t>The dataset summary states, “Some location fields with missing data are noted as (0.0000°, 0.0000°).” But this is an actual location. </a:t>
            </a:r>
          </a:p>
          <a:p>
            <a:r>
              <a:rPr lang="en-US" sz="1800" dirty="0"/>
              <a:t>This point appears in 4640 number of rows in the dataset. </a:t>
            </a:r>
          </a:p>
          <a:p>
            <a:r>
              <a:rPr lang="en-US" sz="1800" dirty="0"/>
              <a:t>Every row in the dataset has a value for Location that matches the Point datatype, even in rows that were missing location data in the original arrest record. </a:t>
            </a:r>
          </a:p>
          <a:p>
            <a:r>
              <a:rPr lang="en-US" sz="1800" dirty="0"/>
              <a:t>Maintaining conformance with the datatype has taken precedence over accuracy of the data.</a:t>
            </a:r>
          </a:p>
          <a:p>
            <a:pPr lvl="1"/>
            <a:r>
              <a:rPr lang="en-US" sz="1600" dirty="0"/>
              <a:t>Awareness of levels of representation and interactions between  lets us analyze these cases</a:t>
            </a:r>
          </a:p>
        </p:txBody>
      </p:sp>
      <p:pic>
        <p:nvPicPr>
          <p:cNvPr id="6" name="Picture 5" descr="Graphical user interface, text, application, chat or text message&#10;&#10;Description automatically generated">
            <a:extLst>
              <a:ext uri="{FF2B5EF4-FFF2-40B4-BE49-F238E27FC236}">
                <a16:creationId xmlns:a16="http://schemas.microsoft.com/office/drawing/2014/main" id="{B02A2649-1F70-831B-D9CF-C11E0998F7D2}"/>
              </a:ext>
            </a:extLst>
          </p:cNvPr>
          <p:cNvPicPr>
            <a:picLocks noChangeAspect="1"/>
          </p:cNvPicPr>
          <p:nvPr/>
        </p:nvPicPr>
        <p:blipFill>
          <a:blip r:embed="rId2"/>
          <a:stretch>
            <a:fillRect/>
          </a:stretch>
        </p:blipFill>
        <p:spPr>
          <a:xfrm>
            <a:off x="6736081" y="1654493"/>
            <a:ext cx="4815840" cy="3070097"/>
          </a:xfrm>
          <a:prstGeom prst="rect">
            <a:avLst/>
          </a:prstGeom>
        </p:spPr>
      </p:pic>
      <p:sp>
        <p:nvSpPr>
          <p:cNvPr id="4" name="Slide Number Placeholder 3">
            <a:extLst>
              <a:ext uri="{FF2B5EF4-FFF2-40B4-BE49-F238E27FC236}">
                <a16:creationId xmlns:a16="http://schemas.microsoft.com/office/drawing/2014/main" id="{D4B52A19-1DDE-5DCB-7222-8558C94DB92D}"/>
              </a:ext>
            </a:extLst>
          </p:cNvPr>
          <p:cNvSpPr>
            <a:spLocks noGrp="1"/>
          </p:cNvSpPr>
          <p:nvPr>
            <p:ph type="sldNum" sz="quarter" idx="12"/>
          </p:nvPr>
        </p:nvSpPr>
        <p:spPr>
          <a:xfrm>
            <a:off x="10837333" y="6470704"/>
            <a:ext cx="973667" cy="274320"/>
          </a:xfrm>
        </p:spPr>
        <p:txBody>
          <a:bodyPr>
            <a:normAutofit/>
          </a:bodyPr>
          <a:lstStyle/>
          <a:p>
            <a:pPr>
              <a:spcAft>
                <a:spcPts val="600"/>
              </a:spcAft>
            </a:pPr>
            <a:fld id="{4FAB73BC-B049-4115-A692-8D63A059BFB8}" type="slidenum">
              <a:rPr lang="en-US" smtClean="0"/>
              <a:pPr>
                <a:spcAft>
                  <a:spcPts val="600"/>
                </a:spcAft>
              </a:pPr>
              <a:t>15</a:t>
            </a:fld>
            <a:endParaRPr lang="en-US"/>
          </a:p>
        </p:txBody>
      </p:sp>
    </p:spTree>
    <p:extLst>
      <p:ext uri="{BB962C8B-B14F-4D97-AF65-F5344CB8AC3E}">
        <p14:creationId xmlns:p14="http://schemas.microsoft.com/office/powerpoint/2010/main" val="327639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1519E8-B797-2406-160A-5AAFDED646C5}"/>
              </a:ext>
            </a:extLst>
          </p:cNvPr>
          <p:cNvSpPr>
            <a:spLocks noGrp="1"/>
          </p:cNvSpPr>
          <p:nvPr>
            <p:ph type="title"/>
          </p:nvPr>
        </p:nvSpPr>
        <p:spPr>
          <a:xfrm>
            <a:off x="964788" y="804333"/>
            <a:ext cx="3391900" cy="5249334"/>
          </a:xfrm>
        </p:spPr>
        <p:txBody>
          <a:bodyPr>
            <a:normAutofit/>
          </a:bodyPr>
          <a:lstStyle/>
          <a:p>
            <a:pPr algn="r"/>
            <a:r>
              <a:rPr lang="en-US" dirty="0"/>
              <a:t>Conclusions</a:t>
            </a:r>
            <a:endParaRPr lang="en-US"/>
          </a:p>
        </p:txBody>
      </p:sp>
      <p:cxnSp>
        <p:nvCxnSpPr>
          <p:cNvPr id="11" name="Straight Connector 10">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4D7DA14-F9F9-076B-3EEA-A3C74AABF657}"/>
              </a:ext>
            </a:extLst>
          </p:cNvPr>
          <p:cNvSpPr>
            <a:spLocks noGrp="1"/>
          </p:cNvSpPr>
          <p:nvPr>
            <p:ph idx="1"/>
          </p:nvPr>
        </p:nvSpPr>
        <p:spPr>
          <a:xfrm>
            <a:off x="4999330" y="804333"/>
            <a:ext cx="6257721" cy="5249334"/>
          </a:xfrm>
        </p:spPr>
        <p:txBody>
          <a:bodyPr anchor="ctr">
            <a:normAutofit/>
          </a:bodyPr>
          <a:lstStyle/>
          <a:p>
            <a:pPr marL="115888" indent="-115888">
              <a:buFont typeface="Wingdings" pitchFamily="2" charset="2"/>
              <a:buChar char="§"/>
            </a:pPr>
            <a:r>
              <a:rPr lang="en-US" dirty="0"/>
              <a:t>Information science is called as a field to examine the ways in which social injustices are built into our information systems through data models.</a:t>
            </a:r>
          </a:p>
          <a:p>
            <a:pPr marL="115888" indent="-115888">
              <a:buFont typeface="Wingdings" pitchFamily="2" charset="2"/>
              <a:buChar char="§"/>
            </a:pPr>
            <a:r>
              <a:rPr lang="en-US" dirty="0"/>
              <a:t>Critical data modeling is a method for analyzing data models and existing data objects in order to examine the sociotechnical commitments, underlying assumptions, and social and cultural consequences of information systems.</a:t>
            </a:r>
          </a:p>
          <a:p>
            <a:pPr marL="115888" indent="-115888">
              <a:buFont typeface="Wingdings" pitchFamily="2" charset="2"/>
              <a:buChar char="§"/>
            </a:pPr>
            <a:r>
              <a:rPr lang="en-US" dirty="0"/>
              <a:t>The Basic Representation Model provides a logical framework for a critical interrogation of an information object.</a:t>
            </a:r>
          </a:p>
        </p:txBody>
      </p:sp>
      <p:sp>
        <p:nvSpPr>
          <p:cNvPr id="4" name="Slide Number Placeholder 3">
            <a:extLst>
              <a:ext uri="{FF2B5EF4-FFF2-40B4-BE49-F238E27FC236}">
                <a16:creationId xmlns:a16="http://schemas.microsoft.com/office/drawing/2014/main" id="{E33FB0AA-3A42-D38C-1D30-B9E3E0AD96A2}"/>
              </a:ext>
            </a:extLst>
          </p:cNvPr>
          <p:cNvSpPr>
            <a:spLocks noGrp="1"/>
          </p:cNvSpPr>
          <p:nvPr>
            <p:ph type="sldNum" sz="quarter" idx="12"/>
          </p:nvPr>
        </p:nvSpPr>
        <p:spPr>
          <a:xfrm>
            <a:off x="10837333" y="6470704"/>
            <a:ext cx="973667" cy="274320"/>
          </a:xfrm>
        </p:spPr>
        <p:txBody>
          <a:bodyPr>
            <a:normAutofit/>
          </a:bodyPr>
          <a:lstStyle/>
          <a:p>
            <a:pPr>
              <a:spcAft>
                <a:spcPts val="600"/>
              </a:spcAft>
            </a:pPr>
            <a:fld id="{4FAB73BC-B049-4115-A692-8D63A059BFB8}" type="slidenum">
              <a:rPr lang="en-US" smtClean="0"/>
              <a:pPr>
                <a:spcAft>
                  <a:spcPts val="600"/>
                </a:spcAft>
              </a:pPr>
              <a:t>16</a:t>
            </a:fld>
            <a:endParaRPr lang="en-US"/>
          </a:p>
        </p:txBody>
      </p:sp>
    </p:spTree>
    <p:extLst>
      <p:ext uri="{BB962C8B-B14F-4D97-AF65-F5344CB8AC3E}">
        <p14:creationId xmlns:p14="http://schemas.microsoft.com/office/powerpoint/2010/main" val="204204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bstract Coding&#10;">
            <a:extLst>
              <a:ext uri="{FF2B5EF4-FFF2-40B4-BE49-F238E27FC236}">
                <a16:creationId xmlns:a16="http://schemas.microsoft.com/office/drawing/2014/main" id="{5F76566E-36EF-4E0C-8563-ABC2D25923BA}"/>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0" y="-124690"/>
            <a:ext cx="6096000" cy="6844146"/>
          </a:xfrm>
        </p:spPr>
      </p:pic>
      <p:sp>
        <p:nvSpPr>
          <p:cNvPr id="14" name="Rectangle 13" descr="Accent block">
            <a:extLst>
              <a:ext uri="{FF2B5EF4-FFF2-40B4-BE49-F238E27FC236}">
                <a16:creationId xmlns:a16="http://schemas.microsoft.com/office/drawing/2014/main" id="{D687D26E-D67A-4318-AAB1-DCEAA89EEB21}"/>
              </a:ext>
              <a:ext uri="{C183D7F6-B498-43B3-948B-1728B52AA6E4}">
                <adec:decorative xmlns:adec="http://schemas.microsoft.com/office/drawing/2017/decorative" val="1"/>
              </a:ext>
            </a:extLst>
          </p:cNvPr>
          <p:cNvSpPr/>
          <p:nvPr/>
        </p:nvSpPr>
        <p:spPr>
          <a:xfrm>
            <a:off x="0" y="-124690"/>
            <a:ext cx="6096000" cy="686886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2734962 w 6096000"/>
              <a:gd name="connsiteY2" fmla="*/ 6808573 h 6858000"/>
              <a:gd name="connsiteX3" fmla="*/ 0 w 6096000"/>
              <a:gd name="connsiteY3" fmla="*/ 6858000 h 6858000"/>
              <a:gd name="connsiteX4" fmla="*/ 0 w 6096000"/>
              <a:gd name="connsiteY4" fmla="*/ 0 h 6858000"/>
              <a:gd name="connsiteX0" fmla="*/ 0 w 6096000"/>
              <a:gd name="connsiteY0" fmla="*/ 0 h 6882714"/>
              <a:gd name="connsiteX1" fmla="*/ 6096000 w 6096000"/>
              <a:gd name="connsiteY1" fmla="*/ 0 h 6882714"/>
              <a:gd name="connsiteX2" fmla="*/ 4242486 w 6096000"/>
              <a:gd name="connsiteY2" fmla="*/ 6882714 h 6882714"/>
              <a:gd name="connsiteX3" fmla="*/ 0 w 6096000"/>
              <a:gd name="connsiteY3" fmla="*/ 6858000 h 6882714"/>
              <a:gd name="connsiteX4" fmla="*/ 0 w 6096000"/>
              <a:gd name="connsiteY4" fmla="*/ 0 h 6882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82714">
                <a:moveTo>
                  <a:pt x="0" y="0"/>
                </a:moveTo>
                <a:lnTo>
                  <a:pt x="6096000" y="0"/>
                </a:lnTo>
                <a:lnTo>
                  <a:pt x="4242486" y="6882714"/>
                </a:lnTo>
                <a:lnTo>
                  <a:pt x="0" y="6858000"/>
                </a:lnTo>
                <a:lnTo>
                  <a:pt x="0" y="0"/>
                </a:lnTo>
                <a:close/>
              </a:path>
            </a:pathLst>
          </a:custGeom>
          <a:gradFill flip="none" rotWithShape="1">
            <a:gsLst>
              <a:gs pos="0">
                <a:srgbClr val="FF0000"/>
              </a:gs>
              <a:gs pos="100000">
                <a:srgbClr val="E99757">
                  <a:alpha val="70000"/>
                </a:srgbClr>
              </a:gs>
              <a:gs pos="50000">
                <a:srgbClr val="A53F52">
                  <a:alpha val="7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1D24B42B-925B-494C-A986-BD85E8117E1E}"/>
              </a:ext>
            </a:extLst>
          </p:cNvPr>
          <p:cNvSpPr>
            <a:spLocks noGrp="1"/>
          </p:cNvSpPr>
          <p:nvPr>
            <p:ph type="title"/>
          </p:nvPr>
        </p:nvSpPr>
        <p:spPr>
          <a:xfrm>
            <a:off x="5943600" y="1176739"/>
            <a:ext cx="6397760" cy="1661297"/>
          </a:xfrm>
        </p:spPr>
        <p:txBody>
          <a:bodyPr>
            <a:normAutofit fontScale="90000"/>
          </a:bodyPr>
          <a:lstStyle/>
          <a:p>
            <a:pPr algn="ctr"/>
            <a:r>
              <a:rPr lang="en-US" b="1" dirty="0">
                <a:latin typeface="+mn-lt"/>
              </a:rPr>
              <a:t>THANK YOU FOR ATTENDING</a:t>
            </a:r>
          </a:p>
        </p:txBody>
      </p:sp>
      <p:sp>
        <p:nvSpPr>
          <p:cNvPr id="4" name="Text Placeholder 3">
            <a:extLst>
              <a:ext uri="{FF2B5EF4-FFF2-40B4-BE49-F238E27FC236}">
                <a16:creationId xmlns:a16="http://schemas.microsoft.com/office/drawing/2014/main" id="{A8CA6DEC-302B-49C8-AC11-FD6F37AFA854}"/>
              </a:ext>
            </a:extLst>
          </p:cNvPr>
          <p:cNvSpPr>
            <a:spLocks noGrp="1"/>
          </p:cNvSpPr>
          <p:nvPr>
            <p:ph type="body" idx="1"/>
          </p:nvPr>
        </p:nvSpPr>
        <p:spPr>
          <a:xfrm>
            <a:off x="4634223" y="5215893"/>
            <a:ext cx="5354973" cy="1028383"/>
          </a:xfrm>
        </p:spPr>
        <p:txBody>
          <a:bodyPr>
            <a:noAutofit/>
          </a:bodyPr>
          <a:lstStyle/>
          <a:p>
            <a:pPr algn="ctr">
              <a:spcBef>
                <a:spcPts val="0"/>
              </a:spcBef>
            </a:pPr>
            <a:r>
              <a:rPr lang="en-US" sz="1400" dirty="0">
                <a:solidFill>
                  <a:schemeClr val="tx1">
                    <a:lumMod val="50000"/>
                    <a:lumOff val="50000"/>
                  </a:schemeClr>
                </a:solidFill>
              </a:rPr>
              <a:t>A copy of </a:t>
            </a:r>
            <a:r>
              <a:rPr lang="en-US" sz="1400">
                <a:solidFill>
                  <a:schemeClr val="tx1">
                    <a:lumMod val="50000"/>
                    <a:lumOff val="50000"/>
                  </a:schemeClr>
                </a:solidFill>
              </a:rPr>
              <a:t>the recording </a:t>
            </a:r>
            <a:r>
              <a:rPr lang="en-US" sz="1400" dirty="0">
                <a:solidFill>
                  <a:schemeClr val="tx1">
                    <a:lumMod val="50000"/>
                    <a:lumOff val="50000"/>
                  </a:schemeClr>
                </a:solidFill>
              </a:rPr>
              <a:t>and a follow-up survey will be emailed within 24 hours.</a:t>
            </a:r>
          </a:p>
        </p:txBody>
      </p:sp>
      <p:pic>
        <p:nvPicPr>
          <p:cNvPr id="2" name="Picture 1">
            <a:extLst>
              <a:ext uri="{FF2B5EF4-FFF2-40B4-BE49-F238E27FC236}">
                <a16:creationId xmlns:a16="http://schemas.microsoft.com/office/drawing/2014/main" id="{BF588114-0633-4849-A95F-8159EED21DB1}"/>
              </a:ext>
            </a:extLst>
          </p:cNvPr>
          <p:cNvPicPr>
            <a:picLocks noChangeAspect="1"/>
          </p:cNvPicPr>
          <p:nvPr/>
        </p:nvPicPr>
        <p:blipFill>
          <a:blip r:embed="rId3"/>
          <a:stretch>
            <a:fillRect/>
          </a:stretch>
        </p:blipFill>
        <p:spPr>
          <a:xfrm>
            <a:off x="8999145" y="5919223"/>
            <a:ext cx="3049773" cy="811798"/>
          </a:xfrm>
          <a:prstGeom prst="rect">
            <a:avLst/>
          </a:prstGeom>
        </p:spPr>
      </p:pic>
      <p:sp>
        <p:nvSpPr>
          <p:cNvPr id="9" name="Subtitle 2">
            <a:extLst>
              <a:ext uri="{FF2B5EF4-FFF2-40B4-BE49-F238E27FC236}">
                <a16:creationId xmlns:a16="http://schemas.microsoft.com/office/drawing/2014/main" id="{9ADD6D05-32E7-43B9-B233-56A13DF10DBD}"/>
              </a:ext>
            </a:extLst>
          </p:cNvPr>
          <p:cNvSpPr txBox="1">
            <a:spLocks/>
          </p:cNvSpPr>
          <p:nvPr/>
        </p:nvSpPr>
        <p:spPr>
          <a:xfrm>
            <a:off x="7257116" y="3429000"/>
            <a:ext cx="4328295" cy="924164"/>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sz="1400" kern="120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500"/>
              </a:spcAft>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spcAft>
                <a:spcPts val="500"/>
              </a:spcAft>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Clr>
                <a:srgbClr val="00B0F0"/>
              </a:buClr>
            </a:pPr>
            <a:r>
              <a:rPr lang="en-ZA" sz="1800" spc="300" dirty="0">
                <a:solidFill>
                  <a:schemeClr val="tx1">
                    <a:lumMod val="50000"/>
                    <a:lumOff val="50000"/>
                  </a:schemeClr>
                </a:solidFill>
                <a:latin typeface="+mj-lt"/>
                <a:cs typeface="Gill Sans" panose="020B0502020104020203" pitchFamily="34" charset="-79"/>
              </a:rPr>
              <a:t>Submit a webinar proposal at https://www.asist.org/meetings-events/webinars/</a:t>
            </a:r>
            <a:endParaRPr kumimoji="0" lang="en-ZA" sz="1800" u="none" strike="noStrike" kern="1200" cap="none" spc="300" normalizeH="0" baseline="0" noProof="0" dirty="0">
              <a:ln>
                <a:noFill/>
              </a:ln>
              <a:solidFill>
                <a:schemeClr val="tx1">
                  <a:lumMod val="50000"/>
                  <a:lumOff val="50000"/>
                </a:schemeClr>
              </a:solidFill>
              <a:effectLst/>
              <a:uLnTx/>
              <a:uFillTx/>
              <a:latin typeface="+mj-lt"/>
              <a:cs typeface="Gill Sans" panose="020B0502020104020203" pitchFamily="34" charset="-79"/>
            </a:endParaRPr>
          </a:p>
        </p:txBody>
      </p:sp>
      <p:pic>
        <p:nvPicPr>
          <p:cNvPr id="19" name="Graphic 18" descr="User" title="Icon - Presenter Name">
            <a:extLst>
              <a:ext uri="{FF2B5EF4-FFF2-40B4-BE49-F238E27FC236}">
                <a16:creationId xmlns:a16="http://schemas.microsoft.com/office/drawing/2014/main" id="{0225ADF5-F5BD-4BA8-B7AF-41590A5D850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408412" y="3580507"/>
            <a:ext cx="536292" cy="536292"/>
          </a:xfrm>
          <a:prstGeom prst="rect">
            <a:avLst/>
          </a:prstGeom>
        </p:spPr>
      </p:pic>
      <p:pic>
        <p:nvPicPr>
          <p:cNvPr id="20" name="Graphic 19" descr="Envelope" title="Icon Presenter Email">
            <a:extLst>
              <a:ext uri="{FF2B5EF4-FFF2-40B4-BE49-F238E27FC236}">
                <a16:creationId xmlns:a16="http://schemas.microsoft.com/office/drawing/2014/main" id="{67307AC9-B30B-4082-BF0E-F100CB61857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408412" y="4395098"/>
            <a:ext cx="536292" cy="536292"/>
          </a:xfrm>
          <a:prstGeom prst="rect">
            <a:avLst/>
          </a:prstGeom>
        </p:spPr>
      </p:pic>
      <p:sp>
        <p:nvSpPr>
          <p:cNvPr id="21" name="Text Placeholder 18">
            <a:extLst>
              <a:ext uri="{FF2B5EF4-FFF2-40B4-BE49-F238E27FC236}">
                <a16:creationId xmlns:a16="http://schemas.microsoft.com/office/drawing/2014/main" id="{D390168B-CF40-4B74-B27B-E4EE46055356}"/>
              </a:ext>
            </a:extLst>
          </p:cNvPr>
          <p:cNvSpPr txBox="1">
            <a:spLocks/>
          </p:cNvSpPr>
          <p:nvPr/>
        </p:nvSpPr>
        <p:spPr>
          <a:xfrm>
            <a:off x="7311710" y="4500732"/>
            <a:ext cx="3212322" cy="325024"/>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500"/>
              </a:spcAft>
              <a:buClr>
                <a:srgbClr val="00B0F0"/>
              </a:buClr>
              <a:buSzTx/>
              <a:buFont typeface="Arial" panose="020B0604020202020204" pitchFamily="34" charset="0"/>
              <a:buNone/>
              <a:tabLst/>
              <a:defRPr/>
            </a:pPr>
            <a:r>
              <a:rPr kumimoji="0" lang="en-ZA" sz="1800" u="none" strike="noStrike" kern="1200" cap="none" spc="300" normalizeH="0" baseline="0" noProof="0" dirty="0">
                <a:ln>
                  <a:noFill/>
                </a:ln>
                <a:solidFill>
                  <a:schemeClr val="tx1">
                    <a:lumMod val="50000"/>
                    <a:lumOff val="50000"/>
                  </a:schemeClr>
                </a:solidFill>
                <a:effectLst/>
                <a:uLnTx/>
                <a:uFillTx/>
                <a:latin typeface="+mj-lt"/>
                <a:cs typeface="Gill Sans Light" panose="020B0302020104020203" pitchFamily="34" charset="-79"/>
              </a:rPr>
              <a:t>webinars@asist.org</a:t>
            </a:r>
          </a:p>
        </p:txBody>
      </p:sp>
    </p:spTree>
    <p:extLst>
      <p:ext uri="{BB962C8B-B14F-4D97-AF65-F5344CB8AC3E}">
        <p14:creationId xmlns:p14="http://schemas.microsoft.com/office/powerpoint/2010/main" val="2124008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AB7B2-381A-D660-95AD-0141F7B3A536}"/>
              </a:ext>
            </a:extLst>
          </p:cNvPr>
          <p:cNvSpPr>
            <a:spLocks noGrp="1"/>
          </p:cNvSpPr>
          <p:nvPr>
            <p:ph type="ctrTitle"/>
          </p:nvPr>
        </p:nvSpPr>
        <p:spPr>
          <a:xfrm>
            <a:off x="-495300" y="4960137"/>
            <a:ext cx="7772400" cy="1463040"/>
          </a:xfrm>
        </p:spPr>
        <p:txBody>
          <a:bodyPr/>
          <a:lstStyle/>
          <a:p>
            <a:r>
              <a:rPr lang="en-US" dirty="0"/>
              <a:t>Critical data Modeling</a:t>
            </a:r>
          </a:p>
        </p:txBody>
      </p:sp>
      <p:sp>
        <p:nvSpPr>
          <p:cNvPr id="3" name="Subtitle 2">
            <a:extLst>
              <a:ext uri="{FF2B5EF4-FFF2-40B4-BE49-F238E27FC236}">
                <a16:creationId xmlns:a16="http://schemas.microsoft.com/office/drawing/2014/main" id="{ACD9149B-60CB-F15E-0994-978AE5E858E1}"/>
              </a:ext>
            </a:extLst>
          </p:cNvPr>
          <p:cNvSpPr>
            <a:spLocks noGrp="1"/>
          </p:cNvSpPr>
          <p:nvPr>
            <p:ph type="subTitle" idx="1"/>
          </p:nvPr>
        </p:nvSpPr>
        <p:spPr>
          <a:xfrm>
            <a:off x="8401050" y="4960137"/>
            <a:ext cx="3638550" cy="1463040"/>
          </a:xfrm>
        </p:spPr>
        <p:txBody>
          <a:bodyPr>
            <a:normAutofit fontScale="92500" lnSpcReduction="10000"/>
          </a:bodyPr>
          <a:lstStyle/>
          <a:p>
            <a:r>
              <a:rPr lang="en-US" dirty="0"/>
              <a:t>Karen Wickett</a:t>
            </a:r>
          </a:p>
          <a:p>
            <a:r>
              <a:rPr lang="en-US" dirty="0"/>
              <a:t>School of Information Sciences</a:t>
            </a:r>
          </a:p>
          <a:p>
            <a:r>
              <a:rPr lang="en-US" dirty="0"/>
              <a:t>University of Illinois Urbana-Champaign</a:t>
            </a:r>
          </a:p>
          <a:p>
            <a:r>
              <a:rPr lang="en-US" dirty="0"/>
              <a:t>ASIST/DCMI Webinar</a:t>
            </a:r>
          </a:p>
          <a:p>
            <a:r>
              <a:rPr lang="en-US" dirty="0"/>
              <a:t>March 30, 2023 </a:t>
            </a:r>
          </a:p>
        </p:txBody>
      </p:sp>
      <p:sp>
        <p:nvSpPr>
          <p:cNvPr id="4" name="Slide Number Placeholder 3">
            <a:extLst>
              <a:ext uri="{FF2B5EF4-FFF2-40B4-BE49-F238E27FC236}">
                <a16:creationId xmlns:a16="http://schemas.microsoft.com/office/drawing/2014/main" id="{A809E5CD-B4C8-2600-AB97-C95B81E1576F}"/>
              </a:ext>
            </a:extLst>
          </p:cNvPr>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2982936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428614-1518-882A-2A1C-DFD631A2B67D}"/>
              </a:ext>
            </a:extLst>
          </p:cNvPr>
          <p:cNvSpPr>
            <a:spLocks noGrp="1"/>
          </p:cNvSpPr>
          <p:nvPr>
            <p:ph type="title"/>
          </p:nvPr>
        </p:nvSpPr>
        <p:spPr>
          <a:xfrm>
            <a:off x="964788" y="804333"/>
            <a:ext cx="3391900" cy="5249334"/>
          </a:xfrm>
        </p:spPr>
        <p:txBody>
          <a:bodyPr>
            <a:normAutofit/>
          </a:bodyPr>
          <a:lstStyle/>
          <a:p>
            <a:pPr algn="r"/>
            <a:r>
              <a:rPr lang="en-US" dirty="0"/>
              <a:t>Critical Data Modeling</a:t>
            </a:r>
          </a:p>
        </p:txBody>
      </p:sp>
      <p:cxnSp>
        <p:nvCxnSpPr>
          <p:cNvPr id="11" name="Straight Connector 10">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47AB6A7-B00E-F523-878E-3E35F53A7B8E}"/>
              </a:ext>
            </a:extLst>
          </p:cNvPr>
          <p:cNvSpPr>
            <a:spLocks noGrp="1"/>
          </p:cNvSpPr>
          <p:nvPr>
            <p:ph idx="1"/>
          </p:nvPr>
        </p:nvSpPr>
        <p:spPr>
          <a:xfrm>
            <a:off x="4999330" y="804333"/>
            <a:ext cx="6257721" cy="5249334"/>
          </a:xfrm>
        </p:spPr>
        <p:txBody>
          <a:bodyPr anchor="ctr">
            <a:normAutofit/>
          </a:bodyPr>
          <a:lstStyle/>
          <a:p>
            <a:pPr marL="188913" indent="-188913">
              <a:buFont typeface="Wingdings" pitchFamily="2" charset="2"/>
              <a:buChar char="§"/>
            </a:pPr>
            <a:r>
              <a:rPr lang="en-US" dirty="0"/>
              <a:t>Using data modeling and systems analysis techniques to closely examine the creation and implementation of information systems</a:t>
            </a:r>
          </a:p>
          <a:p>
            <a:pPr marL="473075" lvl="1" indent="-344488">
              <a:buFont typeface="Wingdings" pitchFamily="2" charset="2"/>
              <a:buChar char="§"/>
            </a:pPr>
            <a:r>
              <a:rPr lang="en-US" dirty="0"/>
              <a:t>to expose unjust or biased assumptions in data models or algorithms </a:t>
            </a:r>
          </a:p>
          <a:p>
            <a:pPr marL="473075" lvl="1" indent="-344488">
              <a:buFont typeface="Wingdings" pitchFamily="2" charset="2"/>
              <a:buChar char="§"/>
            </a:pPr>
            <a:r>
              <a:rPr lang="en-US" dirty="0"/>
              <a:t>to highlight the technical roles of those assumptions within a system</a:t>
            </a:r>
          </a:p>
          <a:p>
            <a:pPr marL="188913" indent="-188913">
              <a:buFont typeface="Wingdings" pitchFamily="2" charset="2"/>
              <a:buChar char="§"/>
            </a:pPr>
            <a:r>
              <a:rPr lang="en-US" dirty="0"/>
              <a:t>Exposing and examining these assumptions in the language of the technical systems in which they are embedded will validate and expand existing critiques and enable the development of more equitable information systems.</a:t>
            </a:r>
          </a:p>
          <a:p>
            <a:pPr marL="188913" indent="-188913">
              <a:buFont typeface="Wingdings" pitchFamily="2" charset="2"/>
              <a:buChar char="§"/>
            </a:pPr>
            <a:r>
              <a:rPr lang="en-US" dirty="0"/>
              <a:t>Wickett, K. M. (2023). Critical data modeling and the basic representation model. </a:t>
            </a:r>
            <a:r>
              <a:rPr lang="en-US" i="1" dirty="0"/>
              <a:t>Journal of the Association for Information Science and Technology</a:t>
            </a:r>
            <a:r>
              <a:rPr lang="en-US" dirty="0"/>
              <a:t>, 1– 11. </a:t>
            </a:r>
            <a:r>
              <a:rPr lang="en-US" dirty="0">
                <a:hlinkClick r:id="rId2"/>
              </a:rPr>
              <a:t>https://doi.org/10.1002/asi.24745</a:t>
            </a:r>
            <a:endParaRPr lang="en-US" dirty="0"/>
          </a:p>
          <a:p>
            <a:endParaRPr lang="en-US" dirty="0"/>
          </a:p>
        </p:txBody>
      </p:sp>
      <p:sp>
        <p:nvSpPr>
          <p:cNvPr id="4" name="Slide Number Placeholder 3">
            <a:extLst>
              <a:ext uri="{FF2B5EF4-FFF2-40B4-BE49-F238E27FC236}">
                <a16:creationId xmlns:a16="http://schemas.microsoft.com/office/drawing/2014/main" id="{ED0BEAD9-E91E-942C-8FC5-C9BA565084F6}"/>
              </a:ext>
            </a:extLst>
          </p:cNvPr>
          <p:cNvSpPr>
            <a:spLocks noGrp="1"/>
          </p:cNvSpPr>
          <p:nvPr>
            <p:ph type="sldNum" sz="quarter" idx="12"/>
          </p:nvPr>
        </p:nvSpPr>
        <p:spPr>
          <a:xfrm>
            <a:off x="10837333" y="6470704"/>
            <a:ext cx="973667" cy="274320"/>
          </a:xfrm>
        </p:spPr>
        <p:txBody>
          <a:bodyPr>
            <a:normAutofit/>
          </a:bodyPr>
          <a:lstStyle/>
          <a:p>
            <a:pPr>
              <a:spcAft>
                <a:spcPts val="600"/>
              </a:spcAft>
            </a:pPr>
            <a:fld id="{4FAB73BC-B049-4115-A692-8D63A059BFB8}" type="slidenum">
              <a:rPr lang="en-US" smtClean="0"/>
              <a:pPr>
                <a:spcAft>
                  <a:spcPts val="600"/>
                </a:spcAft>
              </a:pPr>
              <a:t>3</a:t>
            </a:fld>
            <a:endParaRPr lang="en-US"/>
          </a:p>
        </p:txBody>
      </p:sp>
    </p:spTree>
    <p:extLst>
      <p:ext uri="{BB962C8B-B14F-4D97-AF65-F5344CB8AC3E}">
        <p14:creationId xmlns:p14="http://schemas.microsoft.com/office/powerpoint/2010/main" val="406856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4A34B1-FC7E-2A86-B21D-F230748F151B}"/>
              </a:ext>
            </a:extLst>
          </p:cNvPr>
          <p:cNvSpPr>
            <a:spLocks noGrp="1"/>
          </p:cNvSpPr>
          <p:nvPr>
            <p:ph type="title"/>
          </p:nvPr>
        </p:nvSpPr>
        <p:spPr>
          <a:xfrm>
            <a:off x="964788" y="804333"/>
            <a:ext cx="3391900" cy="5249334"/>
          </a:xfrm>
        </p:spPr>
        <p:txBody>
          <a:bodyPr>
            <a:normAutofit/>
          </a:bodyPr>
          <a:lstStyle/>
          <a:p>
            <a:pPr algn="r"/>
            <a:r>
              <a:rPr lang="en-US" dirty="0"/>
              <a:t>Why WE need Critical Data Modeling</a:t>
            </a:r>
            <a:endParaRPr lang="en-US"/>
          </a:p>
        </p:txBody>
      </p:sp>
      <p:cxnSp>
        <p:nvCxnSpPr>
          <p:cNvPr id="11" name="Straight Connector 10">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26752D6-44EB-0F9F-0B56-C0D681539D60}"/>
              </a:ext>
            </a:extLst>
          </p:cNvPr>
          <p:cNvSpPr>
            <a:spLocks noGrp="1"/>
          </p:cNvSpPr>
          <p:nvPr>
            <p:ph idx="1"/>
          </p:nvPr>
        </p:nvSpPr>
        <p:spPr>
          <a:xfrm>
            <a:off x="4999330" y="804333"/>
            <a:ext cx="6257721" cy="5249334"/>
          </a:xfrm>
        </p:spPr>
        <p:txBody>
          <a:bodyPr anchor="ctr">
            <a:normAutofit/>
          </a:bodyPr>
          <a:lstStyle/>
          <a:p>
            <a:pPr marL="180975" indent="-180975">
              <a:buFont typeface="Wingdings" pitchFamily="2" charset="2"/>
              <a:buChar char="§"/>
            </a:pPr>
            <a:r>
              <a:rPr lang="en-US"/>
              <a:t>Digital platforms are pervasive and the information representation decisions that structure those systems play out in the lives of our communities. </a:t>
            </a:r>
          </a:p>
          <a:p>
            <a:pPr marL="180975" indent="-180975">
              <a:buFont typeface="Wingdings" pitchFamily="2" charset="2"/>
              <a:buChar char="§"/>
            </a:pPr>
            <a:r>
              <a:rPr lang="en-US"/>
              <a:t>In </a:t>
            </a:r>
            <a:r>
              <a:rPr lang="en-US" i="1"/>
              <a:t>Race After Technology </a:t>
            </a:r>
            <a:r>
              <a:rPr lang="en-US"/>
              <a:t>(2019), </a:t>
            </a:r>
            <a:r>
              <a:rPr lang="en-US" err="1"/>
              <a:t>Ruha</a:t>
            </a:r>
            <a:r>
              <a:rPr lang="en-US"/>
              <a:t> Benjamin shows how information systems have created an insidious system of oppression obfuscated by the technical nature of the systems involved. </a:t>
            </a:r>
          </a:p>
          <a:p>
            <a:pPr marL="180975" indent="-180975">
              <a:buFont typeface="Wingdings" pitchFamily="2" charset="2"/>
              <a:buChar char="§"/>
            </a:pPr>
            <a:r>
              <a:rPr lang="en-US"/>
              <a:t>The complex relationships and layers of encodings involved in the realization of any digital object are an additional obfuscating factor for the analysis of modern information objects and systems.</a:t>
            </a:r>
          </a:p>
          <a:p>
            <a:endParaRPr lang="en-US" dirty="0"/>
          </a:p>
        </p:txBody>
      </p:sp>
      <p:sp>
        <p:nvSpPr>
          <p:cNvPr id="4" name="Slide Number Placeholder 3">
            <a:extLst>
              <a:ext uri="{FF2B5EF4-FFF2-40B4-BE49-F238E27FC236}">
                <a16:creationId xmlns:a16="http://schemas.microsoft.com/office/drawing/2014/main" id="{56859557-4B2A-9F4C-896B-D895E7E9536A}"/>
              </a:ext>
            </a:extLst>
          </p:cNvPr>
          <p:cNvSpPr>
            <a:spLocks noGrp="1"/>
          </p:cNvSpPr>
          <p:nvPr>
            <p:ph type="sldNum" sz="quarter" idx="12"/>
          </p:nvPr>
        </p:nvSpPr>
        <p:spPr>
          <a:xfrm>
            <a:off x="10837333" y="6470704"/>
            <a:ext cx="973667" cy="274320"/>
          </a:xfrm>
        </p:spPr>
        <p:txBody>
          <a:bodyPr>
            <a:normAutofit/>
          </a:bodyPr>
          <a:lstStyle/>
          <a:p>
            <a:pPr>
              <a:spcAft>
                <a:spcPts val="600"/>
              </a:spcAft>
            </a:pPr>
            <a:fld id="{4FAB73BC-B049-4115-A692-8D63A059BFB8}" type="slidenum">
              <a:rPr lang="en-US" smtClean="0"/>
              <a:pPr>
                <a:spcAft>
                  <a:spcPts val="600"/>
                </a:spcAft>
              </a:pPr>
              <a:t>4</a:t>
            </a:fld>
            <a:endParaRPr lang="en-US"/>
          </a:p>
        </p:txBody>
      </p:sp>
    </p:spTree>
    <p:extLst>
      <p:ext uri="{BB962C8B-B14F-4D97-AF65-F5344CB8AC3E}">
        <p14:creationId xmlns:p14="http://schemas.microsoft.com/office/powerpoint/2010/main" val="95997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336253-F4E5-9133-185E-4A9D85493CF8}"/>
              </a:ext>
            </a:extLst>
          </p:cNvPr>
          <p:cNvSpPr>
            <a:spLocks noGrp="1"/>
          </p:cNvSpPr>
          <p:nvPr>
            <p:ph type="title"/>
          </p:nvPr>
        </p:nvSpPr>
        <p:spPr>
          <a:xfrm>
            <a:off x="964788" y="804333"/>
            <a:ext cx="3391900" cy="5249334"/>
          </a:xfrm>
        </p:spPr>
        <p:txBody>
          <a:bodyPr>
            <a:normAutofit/>
          </a:bodyPr>
          <a:lstStyle/>
          <a:p>
            <a:pPr algn="r"/>
            <a:r>
              <a:rPr lang="en-US" dirty="0"/>
              <a:t>Data Modeling </a:t>
            </a:r>
            <a:endParaRPr lang="en-US"/>
          </a:p>
        </p:txBody>
      </p:sp>
      <p:cxnSp>
        <p:nvCxnSpPr>
          <p:cNvPr id="11" name="Straight Connector 10">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1967211-439D-AFD1-2A01-9A3F5C03337D}"/>
              </a:ext>
            </a:extLst>
          </p:cNvPr>
          <p:cNvSpPr>
            <a:spLocks noGrp="1"/>
          </p:cNvSpPr>
          <p:nvPr>
            <p:ph idx="1"/>
          </p:nvPr>
        </p:nvSpPr>
        <p:spPr>
          <a:xfrm>
            <a:off x="4999330" y="804333"/>
            <a:ext cx="6257721" cy="5249334"/>
          </a:xfrm>
        </p:spPr>
        <p:txBody>
          <a:bodyPr anchor="ctr">
            <a:normAutofit/>
          </a:bodyPr>
          <a:lstStyle/>
          <a:p>
            <a:pPr marL="180975" indent="-180975">
              <a:buFont typeface="Wingdings" pitchFamily="2" charset="2"/>
              <a:buChar char="§"/>
            </a:pPr>
            <a:r>
              <a:rPr lang="en-US"/>
              <a:t>A </a:t>
            </a:r>
            <a:r>
              <a:rPr lang="en-US" i="1"/>
              <a:t>data model </a:t>
            </a:r>
            <a:r>
              <a:rPr lang="en-US"/>
              <a:t>is a set of labels for categories, and a set of assumptions about how those categories will be handled in a computational system. </a:t>
            </a:r>
          </a:p>
          <a:p>
            <a:pPr marL="180975" indent="-180975">
              <a:buFont typeface="Wingdings" pitchFamily="2" charset="2"/>
              <a:buChar char="§"/>
            </a:pPr>
            <a:r>
              <a:rPr lang="en-US"/>
              <a:t>Every information system uses data models to structure data and to specify processing. </a:t>
            </a:r>
          </a:p>
          <a:p>
            <a:pPr marL="180975" indent="-180975">
              <a:buFont typeface="Wingdings" pitchFamily="2" charset="2"/>
              <a:buChar char="§"/>
            </a:pPr>
            <a:r>
              <a:rPr lang="en-US"/>
              <a:t>Data modeling necessarily reduces real-world entities into the set of attributes defined by a data model. </a:t>
            </a:r>
          </a:p>
          <a:p>
            <a:pPr marL="180975" indent="-180975">
              <a:buFont typeface="Wingdings" pitchFamily="2" charset="2"/>
              <a:buChar char="§"/>
            </a:pPr>
            <a:r>
              <a:rPr lang="en-US"/>
              <a:t>Data modeling therefore takes a position on what matters about those entities by elevating some aspects and leaving others out.</a:t>
            </a:r>
          </a:p>
          <a:p>
            <a:endParaRPr lang="en-US" dirty="0"/>
          </a:p>
          <a:p>
            <a:endParaRPr lang="en-US" dirty="0"/>
          </a:p>
        </p:txBody>
      </p:sp>
      <p:sp>
        <p:nvSpPr>
          <p:cNvPr id="4" name="Slide Number Placeholder 3">
            <a:extLst>
              <a:ext uri="{FF2B5EF4-FFF2-40B4-BE49-F238E27FC236}">
                <a16:creationId xmlns:a16="http://schemas.microsoft.com/office/drawing/2014/main" id="{386F3D5B-6CFC-6B13-34F1-84BD7B5D4EEB}"/>
              </a:ext>
            </a:extLst>
          </p:cNvPr>
          <p:cNvSpPr>
            <a:spLocks noGrp="1"/>
          </p:cNvSpPr>
          <p:nvPr>
            <p:ph type="sldNum" sz="quarter" idx="12"/>
          </p:nvPr>
        </p:nvSpPr>
        <p:spPr>
          <a:xfrm>
            <a:off x="10837333" y="6470704"/>
            <a:ext cx="973667" cy="274320"/>
          </a:xfrm>
        </p:spPr>
        <p:txBody>
          <a:bodyPr>
            <a:normAutofit/>
          </a:bodyPr>
          <a:lstStyle/>
          <a:p>
            <a:pPr>
              <a:spcAft>
                <a:spcPts val="600"/>
              </a:spcAft>
            </a:pPr>
            <a:fld id="{4FAB73BC-B049-4115-A692-8D63A059BFB8}" type="slidenum">
              <a:rPr lang="en-US" smtClean="0"/>
              <a:pPr>
                <a:spcAft>
                  <a:spcPts val="600"/>
                </a:spcAft>
              </a:pPr>
              <a:t>5</a:t>
            </a:fld>
            <a:endParaRPr lang="en-US"/>
          </a:p>
        </p:txBody>
      </p:sp>
    </p:spTree>
    <p:extLst>
      <p:ext uri="{BB962C8B-B14F-4D97-AF65-F5344CB8AC3E}">
        <p14:creationId xmlns:p14="http://schemas.microsoft.com/office/powerpoint/2010/main" val="61166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20330-8132-8800-CB9F-AF7280A33E57}"/>
              </a:ext>
            </a:extLst>
          </p:cNvPr>
          <p:cNvSpPr>
            <a:spLocks noGrp="1"/>
          </p:cNvSpPr>
          <p:nvPr>
            <p:ph type="title"/>
          </p:nvPr>
        </p:nvSpPr>
        <p:spPr>
          <a:xfrm>
            <a:off x="1024128" y="585216"/>
            <a:ext cx="3133581" cy="1499616"/>
          </a:xfrm>
        </p:spPr>
        <p:txBody>
          <a:bodyPr>
            <a:normAutofit/>
          </a:bodyPr>
          <a:lstStyle/>
          <a:p>
            <a:r>
              <a:rPr lang="en-US" sz="3700"/>
              <a:t>The Basic Representation Model</a:t>
            </a:r>
          </a:p>
        </p:txBody>
      </p:sp>
      <p:sp>
        <p:nvSpPr>
          <p:cNvPr id="3" name="Content Placeholder 2">
            <a:extLst>
              <a:ext uri="{FF2B5EF4-FFF2-40B4-BE49-F238E27FC236}">
                <a16:creationId xmlns:a16="http://schemas.microsoft.com/office/drawing/2014/main" id="{D740F393-19D2-F030-1D1D-DEA052D12E64}"/>
              </a:ext>
            </a:extLst>
          </p:cNvPr>
          <p:cNvSpPr>
            <a:spLocks noGrp="1"/>
          </p:cNvSpPr>
          <p:nvPr>
            <p:ph idx="1"/>
          </p:nvPr>
        </p:nvSpPr>
        <p:spPr>
          <a:xfrm>
            <a:off x="1024128" y="2286000"/>
            <a:ext cx="3133580" cy="3931920"/>
          </a:xfrm>
        </p:spPr>
        <p:txBody>
          <a:bodyPr>
            <a:normAutofit/>
          </a:bodyPr>
          <a:lstStyle/>
          <a:p>
            <a:r>
              <a:rPr lang="en-US" sz="1600"/>
              <a:t>A general model for information representation and encoding in digital objects.</a:t>
            </a:r>
          </a:p>
          <a:p>
            <a:r>
              <a:rPr lang="en-US" sz="1600"/>
              <a:t>An organizing framework for critical readings of datasets and systems</a:t>
            </a:r>
          </a:p>
          <a:p>
            <a:pPr lvl="1"/>
            <a:r>
              <a:rPr lang="en-US" sz="1600"/>
              <a:t>Naming the entities and relationships involved at any level of representation or encoding</a:t>
            </a:r>
          </a:p>
          <a:p>
            <a:pPr lvl="1"/>
            <a:r>
              <a:rPr lang="en-US" sz="1600"/>
              <a:t>Highlighting the interconnections between information representation choices at the various levels.</a:t>
            </a:r>
          </a:p>
        </p:txBody>
      </p:sp>
      <p:pic>
        <p:nvPicPr>
          <p:cNvPr id="7" name="Picture 6">
            <a:extLst>
              <a:ext uri="{FF2B5EF4-FFF2-40B4-BE49-F238E27FC236}">
                <a16:creationId xmlns:a16="http://schemas.microsoft.com/office/drawing/2014/main" id="{355405DC-7D15-AB88-3FCD-698F7D4A8399}"/>
              </a:ext>
            </a:extLst>
          </p:cNvPr>
          <p:cNvPicPr>
            <a:picLocks noChangeAspect="1"/>
          </p:cNvPicPr>
          <p:nvPr/>
        </p:nvPicPr>
        <p:blipFill>
          <a:blip r:embed="rId2"/>
          <a:stretch>
            <a:fillRect/>
          </a:stretch>
        </p:blipFill>
        <p:spPr>
          <a:xfrm>
            <a:off x="4642342" y="801921"/>
            <a:ext cx="6909577" cy="5254157"/>
          </a:xfrm>
          <a:prstGeom prst="rect">
            <a:avLst/>
          </a:prstGeom>
        </p:spPr>
      </p:pic>
      <p:sp>
        <p:nvSpPr>
          <p:cNvPr id="8" name="Slide Number Placeholder 7">
            <a:extLst>
              <a:ext uri="{FF2B5EF4-FFF2-40B4-BE49-F238E27FC236}">
                <a16:creationId xmlns:a16="http://schemas.microsoft.com/office/drawing/2014/main" id="{3A1ACCFA-2E7B-C960-2D7D-BDC657D0E75F}"/>
              </a:ext>
            </a:extLst>
          </p:cNvPr>
          <p:cNvSpPr>
            <a:spLocks noGrp="1"/>
          </p:cNvSpPr>
          <p:nvPr>
            <p:ph type="sldNum" sz="quarter" idx="12"/>
          </p:nvPr>
        </p:nvSpPr>
        <p:spPr/>
        <p:txBody>
          <a:bodyPr/>
          <a:lstStyle/>
          <a:p>
            <a:fld id="{4FAB73BC-B049-4115-A692-8D63A059BFB8}" type="slidenum">
              <a:rPr lang="en-US" smtClean="0"/>
              <a:t>6</a:t>
            </a:fld>
            <a:endParaRPr lang="en-US" dirty="0"/>
          </a:p>
        </p:txBody>
      </p:sp>
    </p:spTree>
    <p:extLst>
      <p:ext uri="{BB962C8B-B14F-4D97-AF65-F5344CB8AC3E}">
        <p14:creationId xmlns:p14="http://schemas.microsoft.com/office/powerpoint/2010/main" val="113644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20330-8132-8800-CB9F-AF7280A33E57}"/>
              </a:ext>
            </a:extLst>
          </p:cNvPr>
          <p:cNvSpPr>
            <a:spLocks noGrp="1"/>
          </p:cNvSpPr>
          <p:nvPr>
            <p:ph type="title"/>
          </p:nvPr>
        </p:nvSpPr>
        <p:spPr>
          <a:xfrm>
            <a:off x="1024128" y="585216"/>
            <a:ext cx="3133581" cy="1499616"/>
          </a:xfrm>
        </p:spPr>
        <p:txBody>
          <a:bodyPr>
            <a:normAutofit/>
          </a:bodyPr>
          <a:lstStyle/>
          <a:p>
            <a:r>
              <a:rPr lang="en-US" sz="3700"/>
              <a:t>The Basic Representation Model</a:t>
            </a:r>
          </a:p>
        </p:txBody>
      </p:sp>
      <p:sp>
        <p:nvSpPr>
          <p:cNvPr id="3" name="Content Placeholder 2">
            <a:extLst>
              <a:ext uri="{FF2B5EF4-FFF2-40B4-BE49-F238E27FC236}">
                <a16:creationId xmlns:a16="http://schemas.microsoft.com/office/drawing/2014/main" id="{D740F393-19D2-F030-1D1D-DEA052D12E64}"/>
              </a:ext>
            </a:extLst>
          </p:cNvPr>
          <p:cNvSpPr>
            <a:spLocks noGrp="1"/>
          </p:cNvSpPr>
          <p:nvPr>
            <p:ph idx="1"/>
          </p:nvPr>
        </p:nvSpPr>
        <p:spPr>
          <a:xfrm>
            <a:off x="1024128" y="2286000"/>
            <a:ext cx="3133580" cy="3931920"/>
          </a:xfrm>
        </p:spPr>
        <p:txBody>
          <a:bodyPr>
            <a:normAutofit/>
          </a:bodyPr>
          <a:lstStyle/>
          <a:p>
            <a:r>
              <a:rPr lang="en-US" sz="1200" dirty="0"/>
              <a:t>Expressions and encodings in various forms convey propositional content to some audience. </a:t>
            </a:r>
          </a:p>
          <a:p>
            <a:pPr lvl="1"/>
            <a:r>
              <a:rPr lang="en-US" sz="1200" dirty="0"/>
              <a:t>The content of a class roster could be expressed as a table of data, an XML document, or a series of sentences in natural language</a:t>
            </a:r>
          </a:p>
          <a:p>
            <a:r>
              <a:rPr lang="en-US" sz="1200" dirty="0"/>
              <a:t>Symbol structures express semantic content in some context or encode other symbol structures within a computational system.</a:t>
            </a:r>
          </a:p>
          <a:p>
            <a:pPr lvl="1"/>
            <a:r>
              <a:rPr lang="en-US" sz="1200" dirty="0"/>
              <a:t>layers of encoding and representation in a digital system are by a series of </a:t>
            </a:r>
            <a:r>
              <a:rPr lang="en-US" sz="1200" i="1" dirty="0"/>
              <a:t>is Encoded By</a:t>
            </a:r>
            <a:r>
              <a:rPr lang="en-US" sz="1200" dirty="0"/>
              <a:t> relationships between </a:t>
            </a:r>
            <a:r>
              <a:rPr lang="en-US" sz="1200" i="1" dirty="0"/>
              <a:t>Symbol Structures</a:t>
            </a:r>
            <a:r>
              <a:rPr lang="en-US" sz="1200" dirty="0"/>
              <a:t>.</a:t>
            </a:r>
          </a:p>
          <a:p>
            <a:r>
              <a:rPr lang="en-US" sz="1200" dirty="0"/>
              <a:t>We are material beings in a material world, we encounter information via patterned matter or energy that carries the inscription of symbol structures </a:t>
            </a:r>
          </a:p>
        </p:txBody>
      </p:sp>
      <p:pic>
        <p:nvPicPr>
          <p:cNvPr id="7" name="Picture 6">
            <a:extLst>
              <a:ext uri="{FF2B5EF4-FFF2-40B4-BE49-F238E27FC236}">
                <a16:creationId xmlns:a16="http://schemas.microsoft.com/office/drawing/2014/main" id="{355405DC-7D15-AB88-3FCD-698F7D4A8399}"/>
              </a:ext>
            </a:extLst>
          </p:cNvPr>
          <p:cNvPicPr>
            <a:picLocks noChangeAspect="1"/>
          </p:cNvPicPr>
          <p:nvPr/>
        </p:nvPicPr>
        <p:blipFill>
          <a:blip r:embed="rId2"/>
          <a:stretch>
            <a:fillRect/>
          </a:stretch>
        </p:blipFill>
        <p:spPr>
          <a:xfrm>
            <a:off x="4642342" y="801921"/>
            <a:ext cx="6909577" cy="5254157"/>
          </a:xfrm>
          <a:prstGeom prst="rect">
            <a:avLst/>
          </a:prstGeom>
        </p:spPr>
      </p:pic>
      <p:sp>
        <p:nvSpPr>
          <p:cNvPr id="4" name="Slide Number Placeholder 3">
            <a:extLst>
              <a:ext uri="{FF2B5EF4-FFF2-40B4-BE49-F238E27FC236}">
                <a16:creationId xmlns:a16="http://schemas.microsoft.com/office/drawing/2014/main" id="{F24E439A-EEC3-36BC-55DA-EBC4310AA5CE}"/>
              </a:ext>
            </a:extLst>
          </p:cNvPr>
          <p:cNvSpPr>
            <a:spLocks noGrp="1"/>
          </p:cNvSpPr>
          <p:nvPr>
            <p:ph type="sldNum" sz="quarter" idx="12"/>
          </p:nvPr>
        </p:nvSpPr>
        <p:spPr/>
        <p:txBody>
          <a:bodyPr/>
          <a:lstStyle/>
          <a:p>
            <a:fld id="{4FAB73BC-B049-4115-A692-8D63A059BFB8}" type="slidenum">
              <a:rPr lang="en-US" smtClean="0"/>
              <a:t>7</a:t>
            </a:fld>
            <a:endParaRPr lang="en-US" dirty="0"/>
          </a:p>
        </p:txBody>
      </p:sp>
    </p:spTree>
    <p:extLst>
      <p:ext uri="{BB962C8B-B14F-4D97-AF65-F5344CB8AC3E}">
        <p14:creationId xmlns:p14="http://schemas.microsoft.com/office/powerpoint/2010/main" val="24150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1968D-4443-BE69-5075-61C122FA7998}"/>
              </a:ext>
            </a:extLst>
          </p:cNvPr>
          <p:cNvSpPr>
            <a:spLocks noGrp="1"/>
          </p:cNvSpPr>
          <p:nvPr>
            <p:ph type="title"/>
          </p:nvPr>
        </p:nvSpPr>
        <p:spPr>
          <a:xfrm>
            <a:off x="1024128" y="585216"/>
            <a:ext cx="3133581" cy="1499616"/>
          </a:xfrm>
        </p:spPr>
        <p:txBody>
          <a:bodyPr>
            <a:normAutofit/>
          </a:bodyPr>
          <a:lstStyle/>
          <a:p>
            <a:r>
              <a:rPr lang="en-US" sz="3700"/>
              <a:t>Modeling A police Arrest Record Dataset</a:t>
            </a:r>
          </a:p>
        </p:txBody>
      </p:sp>
      <p:sp>
        <p:nvSpPr>
          <p:cNvPr id="3" name="Content Placeholder 2">
            <a:extLst>
              <a:ext uri="{FF2B5EF4-FFF2-40B4-BE49-F238E27FC236}">
                <a16:creationId xmlns:a16="http://schemas.microsoft.com/office/drawing/2014/main" id="{03E99E54-AE2F-775E-C1B8-317316D2B0CB}"/>
              </a:ext>
            </a:extLst>
          </p:cNvPr>
          <p:cNvSpPr>
            <a:spLocks noGrp="1"/>
          </p:cNvSpPr>
          <p:nvPr>
            <p:ph idx="1"/>
          </p:nvPr>
        </p:nvSpPr>
        <p:spPr>
          <a:xfrm>
            <a:off x="785813" y="2286000"/>
            <a:ext cx="3371895" cy="3931920"/>
          </a:xfrm>
        </p:spPr>
        <p:txBody>
          <a:bodyPr>
            <a:normAutofit/>
          </a:bodyPr>
          <a:lstStyle/>
          <a:p>
            <a:r>
              <a:rPr lang="en-US" sz="1800" dirty="0"/>
              <a:t>Examples from an ongoing critical reading of the “Arrest Data from 2020 to Present” dataset published through the Los Angeles Open Data platform.</a:t>
            </a:r>
          </a:p>
          <a:p>
            <a:r>
              <a:rPr lang="en-US" sz="1800" dirty="0"/>
              <a:t>Close readings of the dataset versions and data model documentation.</a:t>
            </a:r>
          </a:p>
          <a:p>
            <a:pPr lvl="1"/>
            <a:r>
              <a:rPr lang="en-US" sz="1600" dirty="0"/>
              <a:t>Metadata for the entire dataset and a table that describes each of the 25 columns of data provided in the dataset.</a:t>
            </a:r>
          </a:p>
          <a:p>
            <a:pPr lvl="1"/>
            <a:r>
              <a:rPr lang="en-US" sz="1600" dirty="0"/>
              <a:t>Structured queries designed around reading the metadata.</a:t>
            </a:r>
          </a:p>
        </p:txBody>
      </p:sp>
      <p:pic>
        <p:nvPicPr>
          <p:cNvPr id="5" name="Picture 4" descr="Graphical user interface, text, application&#10;&#10;Description automatically generated">
            <a:extLst>
              <a:ext uri="{FF2B5EF4-FFF2-40B4-BE49-F238E27FC236}">
                <a16:creationId xmlns:a16="http://schemas.microsoft.com/office/drawing/2014/main" id="{AD19E3FB-E5AD-5314-CF2B-4EE9BB360959}"/>
              </a:ext>
            </a:extLst>
          </p:cNvPr>
          <p:cNvPicPr>
            <a:picLocks noChangeAspect="1"/>
          </p:cNvPicPr>
          <p:nvPr/>
        </p:nvPicPr>
        <p:blipFill>
          <a:blip r:embed="rId2"/>
          <a:stretch>
            <a:fillRect/>
          </a:stretch>
        </p:blipFill>
        <p:spPr>
          <a:xfrm>
            <a:off x="4642342" y="1010648"/>
            <a:ext cx="6909577" cy="4836703"/>
          </a:xfrm>
          <a:prstGeom prst="rect">
            <a:avLst/>
          </a:prstGeom>
        </p:spPr>
      </p:pic>
      <p:sp>
        <p:nvSpPr>
          <p:cNvPr id="6" name="Slide Number Placeholder 5">
            <a:extLst>
              <a:ext uri="{FF2B5EF4-FFF2-40B4-BE49-F238E27FC236}">
                <a16:creationId xmlns:a16="http://schemas.microsoft.com/office/drawing/2014/main" id="{8A2165A4-DA74-56DD-9E2E-41D93C9A1E47}"/>
              </a:ext>
            </a:extLst>
          </p:cNvPr>
          <p:cNvSpPr>
            <a:spLocks noGrp="1"/>
          </p:cNvSpPr>
          <p:nvPr>
            <p:ph type="sldNum" sz="quarter" idx="12"/>
          </p:nvPr>
        </p:nvSpPr>
        <p:spPr/>
        <p:txBody>
          <a:bodyPr/>
          <a:lstStyle/>
          <a:p>
            <a:fld id="{4FAB73BC-B049-4115-A692-8D63A059BFB8}" type="slidenum">
              <a:rPr lang="en-US" smtClean="0"/>
              <a:t>8</a:t>
            </a:fld>
            <a:endParaRPr lang="en-US" dirty="0"/>
          </a:p>
        </p:txBody>
      </p:sp>
    </p:spTree>
    <p:extLst>
      <p:ext uri="{BB962C8B-B14F-4D97-AF65-F5344CB8AC3E}">
        <p14:creationId xmlns:p14="http://schemas.microsoft.com/office/powerpoint/2010/main" val="165745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B3719-B7BF-325C-1B7D-20CE0AF136AC}"/>
              </a:ext>
            </a:extLst>
          </p:cNvPr>
          <p:cNvSpPr>
            <a:spLocks noGrp="1"/>
          </p:cNvSpPr>
          <p:nvPr>
            <p:ph type="title"/>
          </p:nvPr>
        </p:nvSpPr>
        <p:spPr>
          <a:xfrm>
            <a:off x="1024128" y="585216"/>
            <a:ext cx="5174653" cy="1499616"/>
          </a:xfrm>
        </p:spPr>
        <p:txBody>
          <a:bodyPr>
            <a:normAutofit/>
          </a:bodyPr>
          <a:lstStyle/>
          <a:p>
            <a:r>
              <a:rPr lang="en-US" dirty="0"/>
              <a:t>Counting rows as crimes</a:t>
            </a:r>
          </a:p>
        </p:txBody>
      </p:sp>
      <p:sp>
        <p:nvSpPr>
          <p:cNvPr id="3" name="Content Placeholder 2">
            <a:extLst>
              <a:ext uri="{FF2B5EF4-FFF2-40B4-BE49-F238E27FC236}">
                <a16:creationId xmlns:a16="http://schemas.microsoft.com/office/drawing/2014/main" id="{BA0E94C6-AB24-6AFF-DD3E-F7EEBCF6FF9B}"/>
              </a:ext>
            </a:extLst>
          </p:cNvPr>
          <p:cNvSpPr>
            <a:spLocks noGrp="1"/>
          </p:cNvSpPr>
          <p:nvPr>
            <p:ph idx="1"/>
          </p:nvPr>
        </p:nvSpPr>
        <p:spPr>
          <a:xfrm>
            <a:off x="1024128" y="2286000"/>
            <a:ext cx="4754880" cy="4023360"/>
          </a:xfrm>
        </p:spPr>
        <p:txBody>
          <a:bodyPr>
            <a:normAutofit/>
          </a:bodyPr>
          <a:lstStyle/>
          <a:p>
            <a:r>
              <a:rPr lang="en-US" dirty="0"/>
              <a:t>Arrests are the primary entity in the dataset.</a:t>
            </a:r>
          </a:p>
          <a:p>
            <a:r>
              <a:rPr lang="en-US" dirty="0"/>
              <a:t>There is an assumed correspondence between a row in the dataset and a criminal incident.</a:t>
            </a:r>
          </a:p>
          <a:p>
            <a:r>
              <a:rPr lang="en-US" dirty="0"/>
              <a:t>Location information in the dataset reflects location of a </a:t>
            </a:r>
            <a:r>
              <a:rPr lang="en-US" b="1" dirty="0"/>
              <a:t>criminal incident </a:t>
            </a:r>
            <a:r>
              <a:rPr lang="en-US" dirty="0"/>
              <a:t>associated with an arrest, </a:t>
            </a:r>
            <a:r>
              <a:rPr lang="en-US" i="1" dirty="0"/>
              <a:t>not</a:t>
            </a:r>
            <a:r>
              <a:rPr lang="en-US" dirty="0"/>
              <a:t> the location where the arrest occurred.</a:t>
            </a:r>
          </a:p>
        </p:txBody>
      </p:sp>
      <p:pic>
        <p:nvPicPr>
          <p:cNvPr id="9" name="Picture 8" descr="Graphical user interface, text, application&#10;&#10;Description automatically generated">
            <a:extLst>
              <a:ext uri="{FF2B5EF4-FFF2-40B4-BE49-F238E27FC236}">
                <a16:creationId xmlns:a16="http://schemas.microsoft.com/office/drawing/2014/main" id="{90C72EBF-8290-4098-177E-FB84556B3E26}"/>
              </a:ext>
            </a:extLst>
          </p:cNvPr>
          <p:cNvPicPr>
            <a:picLocks noChangeAspect="1"/>
          </p:cNvPicPr>
          <p:nvPr/>
        </p:nvPicPr>
        <p:blipFill>
          <a:blip r:embed="rId2"/>
          <a:stretch>
            <a:fillRect/>
          </a:stretch>
        </p:blipFill>
        <p:spPr>
          <a:xfrm>
            <a:off x="6096000" y="1454103"/>
            <a:ext cx="5323712" cy="971577"/>
          </a:xfrm>
          <a:prstGeom prst="rect">
            <a:avLst/>
          </a:prstGeom>
        </p:spPr>
      </p:pic>
      <p:pic>
        <p:nvPicPr>
          <p:cNvPr id="11" name="Picture 10" descr="Graphical user interface, text, application, email&#10;&#10;Description automatically generated">
            <a:extLst>
              <a:ext uri="{FF2B5EF4-FFF2-40B4-BE49-F238E27FC236}">
                <a16:creationId xmlns:a16="http://schemas.microsoft.com/office/drawing/2014/main" id="{1F5A7FD3-67C4-7FD0-99C6-F43355FA2DA4}"/>
              </a:ext>
            </a:extLst>
          </p:cNvPr>
          <p:cNvPicPr>
            <a:picLocks noChangeAspect="1"/>
          </p:cNvPicPr>
          <p:nvPr/>
        </p:nvPicPr>
        <p:blipFill>
          <a:blip r:embed="rId3"/>
          <a:stretch>
            <a:fillRect/>
          </a:stretch>
        </p:blipFill>
        <p:spPr>
          <a:xfrm>
            <a:off x="6645598" y="2760526"/>
            <a:ext cx="4227181" cy="3271838"/>
          </a:xfrm>
          <a:prstGeom prst="rect">
            <a:avLst/>
          </a:prstGeom>
        </p:spPr>
      </p:pic>
      <p:sp>
        <p:nvSpPr>
          <p:cNvPr id="12" name="Slide Number Placeholder 11">
            <a:extLst>
              <a:ext uri="{FF2B5EF4-FFF2-40B4-BE49-F238E27FC236}">
                <a16:creationId xmlns:a16="http://schemas.microsoft.com/office/drawing/2014/main" id="{C2B04216-33B6-2BC1-67C5-E4FFDAD2C58F}"/>
              </a:ext>
            </a:extLst>
          </p:cNvPr>
          <p:cNvSpPr>
            <a:spLocks noGrp="1"/>
          </p:cNvSpPr>
          <p:nvPr>
            <p:ph type="sldNum" sz="quarter" idx="12"/>
          </p:nvPr>
        </p:nvSpPr>
        <p:spPr/>
        <p:txBody>
          <a:bodyPr/>
          <a:lstStyle/>
          <a:p>
            <a:fld id="{4FAB73BC-B049-4115-A692-8D63A059BFB8}" type="slidenum">
              <a:rPr lang="en-US" smtClean="0"/>
              <a:t>9</a:t>
            </a:fld>
            <a:endParaRPr lang="en-US" dirty="0"/>
          </a:p>
        </p:txBody>
      </p:sp>
    </p:spTree>
    <p:extLst>
      <p:ext uri="{BB962C8B-B14F-4D97-AF65-F5344CB8AC3E}">
        <p14:creationId xmlns:p14="http://schemas.microsoft.com/office/powerpoint/2010/main" val="204948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2758</TotalTime>
  <Words>1193</Words>
  <Application>Microsoft Macintosh PowerPoint</Application>
  <PresentationFormat>Widescreen</PresentationFormat>
  <Paragraphs>100</Paragraphs>
  <Slides>17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Tw Cen MT</vt:lpstr>
      <vt:lpstr>Tw Cen MT Condensed</vt:lpstr>
      <vt:lpstr>Wingdings</vt:lpstr>
      <vt:lpstr>Wingdings 3</vt:lpstr>
      <vt:lpstr>Integral</vt:lpstr>
      <vt:lpstr>2023 ASIS&amp;T  Webinar Series March 30, 2023  “Critical Data Modeling (DCMI)”  </vt:lpstr>
      <vt:lpstr>Critical data Modeling</vt:lpstr>
      <vt:lpstr>Critical Data Modeling</vt:lpstr>
      <vt:lpstr>Why WE need Critical Data Modeling</vt:lpstr>
      <vt:lpstr>Data Modeling </vt:lpstr>
      <vt:lpstr>The Basic Representation Model</vt:lpstr>
      <vt:lpstr>The Basic Representation Model</vt:lpstr>
      <vt:lpstr>Modeling A police Arrest Record Dataset</vt:lpstr>
      <vt:lpstr>Counting rows as crimes</vt:lpstr>
      <vt:lpstr>Counting Rows as Crimes</vt:lpstr>
      <vt:lpstr>Counting Rows as Crimes</vt:lpstr>
      <vt:lpstr>Attributes Foreground location</vt:lpstr>
      <vt:lpstr>Export Formats foreground location</vt:lpstr>
      <vt:lpstr>Datatype over Accuracy - Time</vt:lpstr>
      <vt:lpstr>Datatype over accuracy - location</vt:lpstr>
      <vt:lpstr>Conclusions</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data Modeling</dc:title>
  <dc:creator>Wickett, Karen M</dc:creator>
  <cp:lastModifiedBy>Wickett, Karen M</cp:lastModifiedBy>
  <cp:revision>13</cp:revision>
  <dcterms:created xsi:type="dcterms:W3CDTF">2023-03-23T17:23:18Z</dcterms:created>
  <dcterms:modified xsi:type="dcterms:W3CDTF">2023-03-29T20:53:12Z</dcterms:modified>
</cp:coreProperties>
</file>