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y="5143500" cx="9144000"/>
  <p:notesSz cx="6858000" cy="9144000"/>
  <p:embeddedFontLst>
    <p:embeddedFont>
      <p:font typeface="Helvetica Neue"/>
      <p:regular r:id="rId70"/>
      <p:bold r:id="rId71"/>
      <p:italic r:id="rId72"/>
      <p:boldItalic r:id="rId73"/>
    </p:embeddedFont>
    <p:embeddedFont>
      <p:font typeface="Gill Sans"/>
      <p:regular r:id="rId74"/>
      <p:bold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HelveticaNeue-boldItalic.fntdata"/><Relationship Id="rId72" Type="http://schemas.openxmlformats.org/officeDocument/2006/relationships/font" Target="fonts/HelveticaNeue-italic.fntdata"/><Relationship Id="rId31" Type="http://schemas.openxmlformats.org/officeDocument/2006/relationships/slide" Target="slides/slide25.xml"/><Relationship Id="rId75" Type="http://schemas.openxmlformats.org/officeDocument/2006/relationships/font" Target="fonts/GillSans-bold.fntdata"/><Relationship Id="rId30" Type="http://schemas.openxmlformats.org/officeDocument/2006/relationships/slide" Target="slides/slide24.xml"/><Relationship Id="rId74" Type="http://schemas.openxmlformats.org/officeDocument/2006/relationships/font" Target="fonts/GillSans-regular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HelveticaNeue-bold.fntdata"/><Relationship Id="rId70" Type="http://schemas.openxmlformats.org/officeDocument/2006/relationships/font" Target="fonts/HelveticaNeue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20c4b1cf6_0_126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520c4b1cf6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520c4b1cf6_0_126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dca6cd88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dca6cd88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dca6cd88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dca6cd88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dca6cd88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dca6cd88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dca6cd88a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dca6cd88a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dca6cd88a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dca6cd88a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dca6cd88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edca6cd88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dca6cd88a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dca6cd88a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dca6cd88a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dca6cd88a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is the qualifier subject?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dca6cd88a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dca6cd88a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is the qualifier subject?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dca6cd88a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edca6cd88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dca6cd8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dca6cd8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dca6cd88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dca6cd88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dca6cd88a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dca6cd88a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dca6cd88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dca6cd88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dca6cd88a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dca6cd88a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dca6cd88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dca6cd88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dca6cd88a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dca6cd88a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dca6cd88a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edca6cd88a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edca6cd88a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edca6cd88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dca6cd88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edca6cd88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edca6cd88a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edca6cd88a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dca6cd88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dca6cd88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f2f1c521c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f2f1c521c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f2f1c521c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f2f1c521c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f2f1c521c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f2f1c521c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2f1c521c8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f2f1c521c8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f2f1c521c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f2f1c521c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f2f1c521c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f2f1c521c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f2f1c521c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f2f1c521c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f2f1c521c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f2f1c521c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f2f1c521c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f2f1c521c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f2f1c521c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f2f1c521c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dca6cd88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dca6cd88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2f1c521c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2f1c521c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2f1c521c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f2f1c521c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f2f1c521c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f2f1c521c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2f1c521c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f2f1c521c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f2f1c521c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f2f1c521c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f2f1c521c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f2f1c521c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f2f1c521c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f2f1c521c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f2f1c521c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f2f1c521c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2f1c521c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f2f1c521c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f2f1c521c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f2f1c521c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dca6cd88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dca6cd88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dca6cd88a_0_1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edca6cd88a_0_1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520c4b1cf6_0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1520c4b1cf6_0_363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520c4b1cf6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520c4b1cf6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520c4b1cf6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520c4b1cf6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520c4b1cf6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520c4b1cf6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520c4b1cf6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520c4b1cf6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520c4b1cf6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520c4b1cf6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520c4b1cf6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520c4b1cf6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520c4b1cf6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520c4b1cf6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520c4b1cf6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520c4b1cf6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edca6cd88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edca6cd88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520c4b1cf6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520c4b1cf6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522996c80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522996c80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522996c80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522996c80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522996c80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522996c80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dca6cd88a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dca6cd88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dca6cd88a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dca6cd88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dca6cd88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dca6cd88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2743200" y="742950"/>
            <a:ext cx="61722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24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743200" y="2971800"/>
            <a:ext cx="61722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None/>
              <a:defRPr sz="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o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-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descr="Circulos_azul&amp;rojo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895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grande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3146" y="61224"/>
            <a:ext cx="882253" cy="620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upm" id="18" name="Google Shape;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9465" y="81844"/>
            <a:ext cx="643797" cy="55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>
  <p:cSld name="Title Slide with Imag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2"/>
          <p:cNvSpPr txBox="1"/>
          <p:nvPr>
            <p:ph type="title"/>
          </p:nvPr>
        </p:nvSpPr>
        <p:spPr>
          <a:xfrm>
            <a:off x="526774" y="2260256"/>
            <a:ext cx="80907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2602706" y="2917968"/>
            <a:ext cx="393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4572000" y="1890584"/>
            <a:ext cx="39387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4572000" y="3156798"/>
            <a:ext cx="393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Image, and Content">
  <p:cSld name="Title, Subtitle, Image,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5844209" y="273844"/>
            <a:ext cx="3014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5844209" y="1219134"/>
            <a:ext cx="3014100" cy="3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4"/>
          <p:cNvSpPr/>
          <p:nvPr>
            <p:ph idx="2" type="pic"/>
          </p:nvPr>
        </p:nvSpPr>
        <p:spPr>
          <a:xfrm>
            <a:off x="0" y="-14908"/>
            <a:ext cx="5555400" cy="5150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4"/>
          <p:cNvSpPr txBox="1"/>
          <p:nvPr>
            <p:ph idx="3" type="body"/>
          </p:nvPr>
        </p:nvSpPr>
        <p:spPr>
          <a:xfrm>
            <a:off x="5864337" y="752765"/>
            <a:ext cx="2994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5561410" y="0"/>
            <a:ext cx="3582600" cy="513510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5844209" y="273844"/>
            <a:ext cx="3014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5844209" y="1219134"/>
            <a:ext cx="3014100" cy="3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5864337" y="752765"/>
            <a:ext cx="29940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3" type="body"/>
          </p:nvPr>
        </p:nvSpPr>
        <p:spPr>
          <a:xfrm>
            <a:off x="0" y="0"/>
            <a:ext cx="5561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638619" y="4810237"/>
            <a:ext cx="10497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FABRIKAM</a:t>
            </a:r>
            <a:endParaRPr b="1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4325816" y="273844"/>
            <a:ext cx="45324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325816" y="1219134"/>
            <a:ext cx="4532400" cy="3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4325816" y="752765"/>
            <a:ext cx="453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16"/>
          <p:cNvSpPr/>
          <p:nvPr>
            <p:ph idx="3" type="pic"/>
          </p:nvPr>
        </p:nvSpPr>
        <p:spPr>
          <a:xfrm>
            <a:off x="0" y="0"/>
            <a:ext cx="4062300" cy="5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428517" y="3778867"/>
            <a:ext cx="445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Google Shape;92;p17"/>
          <p:cNvSpPr/>
          <p:nvPr/>
        </p:nvSpPr>
        <p:spPr>
          <a:xfrm>
            <a:off x="0" y="0"/>
            <a:ext cx="4580930" cy="5143500"/>
          </a:xfrm>
          <a:custGeom>
            <a:rect b="b" l="l" r="r" t="t"/>
            <a:pathLst>
              <a:path extrusionOk="0" h="6858000" w="6107906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50000">
                <a:srgbClr val="A53F52">
                  <a:alpha val="80000"/>
                </a:srgbClr>
              </a:gs>
              <a:gs pos="100000">
                <a:srgbClr val="E8995B">
                  <a:alpha val="8000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4428517" y="1160024"/>
            <a:ext cx="4450500" cy="26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1"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4580930" cy="5143500"/>
          </a:xfrm>
          <a:custGeom>
            <a:rect b="b" l="l" r="r" t="t"/>
            <a:pathLst>
              <a:path extrusionOk="0" h="6858000" w="6107906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50000">
                <a:srgbClr val="A53F52">
                  <a:alpha val="80000"/>
                </a:srgbClr>
              </a:gs>
              <a:gs pos="100000">
                <a:srgbClr val="E8995B">
                  <a:alpha val="8000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572000" y="3156798"/>
            <a:ext cx="393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4572000" y="1890584"/>
            <a:ext cx="39387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445889" y="273844"/>
            <a:ext cx="8252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45889" y="1267588"/>
            <a:ext cx="82425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4563071" y="891779"/>
            <a:ext cx="4581000" cy="4251900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50000">
                <a:srgbClr val="A53F52">
                  <a:alpha val="80000"/>
                </a:srgbClr>
              </a:gs>
              <a:gs pos="100000">
                <a:srgbClr val="E8995B">
                  <a:alpha val="8000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0" y="891779"/>
            <a:ext cx="4572000" cy="425190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445889" y="0"/>
            <a:ext cx="82524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51830" y="1370979"/>
            <a:ext cx="3868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351830" y="1756767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3" type="body"/>
          </p:nvPr>
        </p:nvSpPr>
        <p:spPr>
          <a:xfrm>
            <a:off x="4923830" y="1370979"/>
            <a:ext cx="3887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2" name="Google Shape;112;p20"/>
          <p:cNvSpPr txBox="1"/>
          <p:nvPr>
            <p:ph idx="4" type="body"/>
          </p:nvPr>
        </p:nvSpPr>
        <p:spPr>
          <a:xfrm>
            <a:off x="4923830" y="1756767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7638619" y="4810237"/>
            <a:ext cx="10497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FABRIKAM</a:t>
            </a:r>
            <a:endParaRPr b="1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4563071" y="891779"/>
            <a:ext cx="4581000" cy="4251900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50000">
                <a:srgbClr val="A53F52">
                  <a:alpha val="80000"/>
                </a:srgbClr>
              </a:gs>
              <a:gs pos="100000">
                <a:srgbClr val="E8995B">
                  <a:alpha val="8000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0" y="891779"/>
            <a:ext cx="4572000" cy="425190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445889" y="0"/>
            <a:ext cx="82524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7638619" y="4810237"/>
            <a:ext cx="10497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FABRIKAM</a:t>
            </a:r>
            <a:endParaRPr b="1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45889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481191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  <a:solidFill>
            <a:srgbClr val="1C4C76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▪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o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-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0" y="0"/>
            <a:ext cx="3774300" cy="514350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629841" y="600958"/>
            <a:ext cx="29490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7638619" y="4810237"/>
            <a:ext cx="10497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FABRIKAM</a:t>
            </a:r>
            <a:endParaRPr b="1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629841" y="1860414"/>
            <a:ext cx="29490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3887391" y="600958"/>
            <a:ext cx="4923900" cy="3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/>
        </p:nvSpPr>
        <p:spPr>
          <a:xfrm>
            <a:off x="0" y="0"/>
            <a:ext cx="3774300" cy="514350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>
            <p:ph type="title"/>
          </p:nvPr>
        </p:nvSpPr>
        <p:spPr>
          <a:xfrm>
            <a:off x="629841" y="600958"/>
            <a:ext cx="29490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8" name="Google Shape;138;p23"/>
          <p:cNvSpPr/>
          <p:nvPr/>
        </p:nvSpPr>
        <p:spPr>
          <a:xfrm>
            <a:off x="7638619" y="4810237"/>
            <a:ext cx="10497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FABRIKAM</a:t>
            </a:r>
            <a:endParaRPr b="1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629841" y="1788735"/>
            <a:ext cx="2949000" cy="26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23"/>
          <p:cNvSpPr/>
          <p:nvPr>
            <p:ph idx="2" type="pic"/>
          </p:nvPr>
        </p:nvSpPr>
        <p:spPr>
          <a:xfrm>
            <a:off x="3887391" y="600958"/>
            <a:ext cx="4923900" cy="379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5"/>
          <p:cNvSpPr txBox="1"/>
          <p:nvPr>
            <p:ph type="title"/>
          </p:nvPr>
        </p:nvSpPr>
        <p:spPr>
          <a:xfrm>
            <a:off x="445889" y="273844"/>
            <a:ext cx="8252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  <a:solidFill>
            <a:srgbClr val="1C4C76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85800" y="800100"/>
            <a:ext cx="38100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100"/>
              <a:buChar char="▪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800"/>
              <a:buChar char="o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-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4648200" y="800100"/>
            <a:ext cx="38100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100"/>
              <a:buChar char="▪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800"/>
              <a:buChar char="o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400"/>
              <a:buChar char="-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1pPr>
            <a:lvl2pPr indent="-323850" lvl="1" marL="914400" rtl="0">
              <a:spcBef>
                <a:spcPts val="300"/>
              </a:spcBef>
              <a:spcAft>
                <a:spcPts val="0"/>
              </a:spcAft>
              <a:buSzPts val="1500"/>
              <a:buChar char="o"/>
              <a:defRPr/>
            </a:lvl2pPr>
            <a:lvl3pPr indent="-323850" lvl="2" marL="137160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300"/>
              </a:spcBef>
              <a:spcAft>
                <a:spcPts val="0"/>
              </a:spcAft>
              <a:buSzPts val="1500"/>
              <a:buChar char="-"/>
              <a:defRPr/>
            </a:lvl4pPr>
            <a:lvl5pPr indent="-323850" lvl="4" marL="22860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6pPr>
            <a:lvl7pPr indent="-323850" lvl="6" marL="32004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7pPr>
            <a:lvl8pPr indent="-323850" lvl="7" marL="36576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8pPr>
            <a:lvl9pPr indent="-323850" lvl="8" marL="41148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0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205950"/>
            <a:ext cx="38895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11700" y="2234525"/>
            <a:ext cx="3889500" cy="23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–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–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»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•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07988" y="1"/>
            <a:ext cx="87360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50"/>
              <a:buFont typeface="Helvetica Neue"/>
              <a:buNone/>
              <a:defRPr b="1" i="0" sz="405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07989" y="1019756"/>
            <a:ext cx="8736000" cy="3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609" y="7246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0" y="3156798"/>
            <a:ext cx="393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3" name="Google Shape;53;p10"/>
          <p:cNvSpPr txBox="1"/>
          <p:nvPr>
            <p:ph type="title"/>
          </p:nvPr>
        </p:nvSpPr>
        <p:spPr>
          <a:xfrm>
            <a:off x="4572000" y="1890584"/>
            <a:ext cx="39387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type="title"/>
          </p:nvPr>
        </p:nvSpPr>
        <p:spPr>
          <a:xfrm>
            <a:off x="445889" y="273844"/>
            <a:ext cx="8252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445889" y="1267588"/>
            <a:ext cx="82425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29845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8575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4pPr>
            <a:lvl5pPr indent="-28575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2" type="body"/>
          </p:nvPr>
        </p:nvSpPr>
        <p:spPr>
          <a:xfrm>
            <a:off x="445889" y="946982"/>
            <a:ext cx="82524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 sz="1500">
                <a:solidFill>
                  <a:srgbClr val="898989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4970376"/>
            <a:ext cx="9144000" cy="177000"/>
          </a:xfrm>
          <a:prstGeom prst="rect">
            <a:avLst/>
          </a:prstGeom>
          <a:solidFill>
            <a:srgbClr val="2F7AAD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3333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4D4D4D"/>
              </a:buClr>
              <a:buSzPts val="1500"/>
              <a:buFont typeface="Arial"/>
              <a:buChar char="-"/>
              <a:defRPr b="0" i="0" sz="15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  <a:solidFill>
            <a:srgbClr val="1C4C76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0" y="4962967"/>
            <a:ext cx="513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 ASIS&amp;T Webinar Series. Querying Wikidata: All the Knowledge in the World</a:t>
            </a:r>
            <a:endParaRPr sz="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triple_left.png" id="10" name="Google Shape;10;p1"/>
          <p:cNvPicPr preferRelativeResize="0"/>
          <p:nvPr/>
        </p:nvPicPr>
        <p:blipFill rotWithShape="1">
          <a:blip r:embed="rId1">
            <a:alphaModFix amt="85000"/>
          </a:blip>
          <a:srcRect b="0" l="0" r="0" t="0"/>
          <a:stretch/>
        </p:blipFill>
        <p:spPr>
          <a:xfrm>
            <a:off x="0" y="-8122"/>
            <a:ext cx="15721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-9425" y="-8125"/>
            <a:ext cx="9144000" cy="348600"/>
          </a:xfrm>
          <a:prstGeom prst="rect">
            <a:avLst/>
          </a:prstGeom>
          <a:solidFill>
            <a:srgbClr val="E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45889" y="273844"/>
            <a:ext cx="8252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45889" y="1024360"/>
            <a:ext cx="8242500" cy="3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575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575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661952" y="4851227"/>
            <a:ext cx="33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7638619" y="4810237"/>
            <a:ext cx="1049700" cy="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2C2153"/>
                </a:solidFill>
                <a:latin typeface="Calibri"/>
                <a:ea typeface="Calibri"/>
                <a:cs typeface="Calibri"/>
                <a:sym typeface="Calibri"/>
              </a:rPr>
              <a:t>FAB</a:t>
            </a:r>
            <a:r>
              <a:rPr b="1" i="0" lang="es" sz="1800" u="none" cap="none" strike="noStrike">
                <a:solidFill>
                  <a:srgbClr val="A53F52"/>
                </a:solidFill>
                <a:latin typeface="Calibri"/>
                <a:ea typeface="Calibri"/>
                <a:cs typeface="Calibri"/>
                <a:sym typeface="Calibri"/>
              </a:rPr>
              <a:t>RIKAM</a:t>
            </a:r>
            <a:endParaRPr b="1" i="0" sz="1800" u="none" cap="none" strike="noStrike">
              <a:solidFill>
                <a:srgbClr val="A53F5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query.wikidata.org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wikidata.org/wiki/Wikidata:Request_a_query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hyperlink" Target="https://www.wikidata.org/wiki/Wikidata:SPARQL_query_service/A_gentle_introduction_to_the_Wikidata_Query_Service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hyperlink" Target="https://www.mediawiki.org/wiki/Wikidata_Query_Service/User_Manua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Relationship Id="rId5" Type="http://schemas.openxmlformats.org/officeDocument/2006/relationships/hyperlink" Target="https://w.wiki/CFf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Relationship Id="rId4" Type="http://schemas.openxmlformats.org/officeDocument/2006/relationships/hyperlink" Target="https://w.wiki/CFh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Relationship Id="rId4" Type="http://schemas.openxmlformats.org/officeDocument/2006/relationships/image" Target="../media/image38.png"/><Relationship Id="rId5" Type="http://schemas.openxmlformats.org/officeDocument/2006/relationships/hyperlink" Target="https://w.wiki/CFj" TargetMode="External"/><Relationship Id="rId6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ikidata.org/wiki/Help:Wikimedia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hyperlink" Target="https://w.wiki/5gKZ" TargetMode="External"/><Relationship Id="rId7" Type="http://schemas.openxmlformats.org/officeDocument/2006/relationships/hyperlink" Target="https://w.wiki/5gKa" TargetMode="External"/><Relationship Id="rId8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8.png"/><Relationship Id="rId4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hyperlink" Target="https://w.wiki/CFo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png"/><Relationship Id="rId4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png"/><Relationship Id="rId4" Type="http://schemas.openxmlformats.org/officeDocument/2006/relationships/hyperlink" Target="https://w.wiki/CFy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53.png"/><Relationship Id="rId6" Type="http://schemas.openxmlformats.org/officeDocument/2006/relationships/image" Target="../media/image5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5.png"/><Relationship Id="rId4" Type="http://schemas.openxmlformats.org/officeDocument/2006/relationships/hyperlink" Target="https://www.mediawiki.org/wiki/Wikibase/API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wikidata.org/wiki/Wikidata:Tools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w.wiki/YJA" TargetMode="External"/><Relationship Id="rId4" Type="http://schemas.openxmlformats.org/officeDocument/2006/relationships/hyperlink" Target="https://w.wiki/YJJ" TargetMode="External"/><Relationship Id="rId5" Type="http://schemas.openxmlformats.org/officeDocument/2006/relationships/hyperlink" Target="https://w.wiki/YJK" TargetMode="External"/><Relationship Id="rId6" Type="http://schemas.openxmlformats.org/officeDocument/2006/relationships/hyperlink" Target="https://w.wiki/YJL" TargetMode="External"/><Relationship Id="rId7" Type="http://schemas.openxmlformats.org/officeDocument/2006/relationships/hyperlink" Target="https://w.wiki/dNV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png"/><Relationship Id="rId4" Type="http://schemas.openxmlformats.org/officeDocument/2006/relationships/image" Target="../media/image60.png"/><Relationship Id="rId5" Type="http://schemas.openxmlformats.org/officeDocument/2006/relationships/hyperlink" Target="https://w.wiki/CFs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9.png"/><Relationship Id="rId4" Type="http://schemas.openxmlformats.org/officeDocument/2006/relationships/image" Target="../media/image63.png"/><Relationship Id="rId5" Type="http://schemas.openxmlformats.org/officeDocument/2006/relationships/image" Target="../media/image6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Coding&#10;" id="152" name="Google Shape;152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3243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Accent block" id="153" name="Google Shape;153;p26"/>
          <p:cNvSpPr/>
          <p:nvPr/>
        </p:nvSpPr>
        <p:spPr>
          <a:xfrm>
            <a:off x="0" y="103243"/>
            <a:ext cx="4572000" cy="5144829"/>
          </a:xfrm>
          <a:custGeom>
            <a:rect b="b" l="l" r="r" t="t"/>
            <a:pathLst>
              <a:path extrusionOk="0" h="6882714" w="6096000">
                <a:moveTo>
                  <a:pt x="0" y="0"/>
                </a:moveTo>
                <a:lnTo>
                  <a:pt x="6096000" y="0"/>
                </a:lnTo>
                <a:lnTo>
                  <a:pt x="4242486" y="688271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0000">
                <a:srgbClr val="A53F52">
                  <a:alpha val="69803"/>
                </a:srgbClr>
              </a:gs>
              <a:gs pos="100000">
                <a:srgbClr val="E99757">
                  <a:alpha val="6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6"/>
          <p:cNvSpPr txBox="1"/>
          <p:nvPr>
            <p:ph type="title"/>
          </p:nvPr>
        </p:nvSpPr>
        <p:spPr>
          <a:xfrm>
            <a:off x="4630150" y="103250"/>
            <a:ext cx="4513800" cy="28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b="1" lang="es" sz="25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2022 ASIS&amp;T Webinar Series</a:t>
            </a:r>
            <a:br>
              <a:rPr b="1" lang="es" sz="25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25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September 15, 2022</a:t>
            </a:r>
            <a:br>
              <a:rPr lang="es" sz="2700">
                <a:solidFill>
                  <a:srgbClr val="4D4D4D"/>
                </a:solidFill>
              </a:rPr>
            </a:br>
            <a:br>
              <a:rPr lang="es" sz="1500">
                <a:solidFill>
                  <a:srgbClr val="4D4D4D"/>
                </a:solidFill>
              </a:rPr>
            </a:br>
            <a:r>
              <a:rPr lang="es" sz="1700">
                <a:solidFill>
                  <a:srgbClr val="4D4D4D"/>
                </a:solidFill>
              </a:rPr>
              <a:t>“</a:t>
            </a:r>
            <a:r>
              <a:rPr i="1" lang="es" sz="20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Querying Wikidata: </a:t>
            </a:r>
            <a:br>
              <a:rPr i="1" lang="es" sz="20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s" sz="20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All the Knowledge in the World (DCMI)” </a:t>
            </a:r>
            <a:br>
              <a:rPr i="1" lang="es" sz="1800">
                <a:latin typeface="Calibri"/>
                <a:ea typeface="Calibri"/>
                <a:cs typeface="Calibri"/>
                <a:sym typeface="Calibri"/>
              </a:rPr>
            </a:br>
            <a:br>
              <a:rPr i="1" lang="es" sz="1800">
                <a:latin typeface="Calibri"/>
                <a:ea typeface="Calibri"/>
                <a:cs typeface="Calibri"/>
                <a:sym typeface="Calibri"/>
              </a:rPr>
            </a:br>
            <a:br>
              <a:rPr i="1" lang="es" sz="1800">
                <a:latin typeface="Calibri"/>
                <a:ea typeface="Calibri"/>
                <a:cs typeface="Calibri"/>
                <a:sym typeface="Calibri"/>
              </a:rPr>
            </a:br>
            <a:endParaRPr sz="1800"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4917688" y="3797240"/>
            <a:ext cx="39387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s"/>
              <a:t>webinars@asist.org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1437" y="4188598"/>
            <a:ext cx="2491225" cy="66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4601050" y="2060150"/>
            <a:ext cx="45720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Daniel Garijo, </a:t>
            </a:r>
            <a:br>
              <a:rPr b="1" lang="es" sz="16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s" sz="16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Ontology Engineering Group,</a:t>
            </a:r>
            <a:endParaRPr b="1" sz="1600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Universidad Politécnica de Madrid, Spain</a:t>
            </a:r>
            <a:br>
              <a:rPr b="1" lang="es" sz="16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1" sz="1600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Heavily based on the K-CAP 2019 Tutorial “Linking, Extending, Exploiting and Enhancing Tabular Data with Wikidata” (with </a:t>
            </a:r>
            <a:r>
              <a:rPr b="1" lang="es" sz="13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Pedro Szekely</a:t>
            </a:r>
            <a:r>
              <a:rPr lang="es" sz="1300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900">
              <a:solidFill>
                <a:srgbClr val="4D4D4D"/>
              </a:solidFill>
            </a:endParaRPr>
          </a:p>
        </p:txBody>
      </p:sp>
      <p:pic>
        <p:nvPicPr>
          <p:cNvPr descr="https://encrypted-tbn0.gstatic.com/images?q=tbn:ANd9GcR8p3G5JBRQyvYSIijdMPKozFn93uiMnby2CbWbgdIHM-cqmUZm" id="158" name="Google Shape;15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2271" y="3605448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6322350" y="3478250"/>
            <a:ext cx="21837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780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es" sz="1800" u="none" cap="none" strike="noStrik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lang="es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dgarijov</a:t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7780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Wikidata is multilingual</a:t>
            </a:r>
            <a:endParaRPr/>
          </a:p>
        </p:txBody>
      </p:sp>
      <p:sp>
        <p:nvSpPr>
          <p:cNvPr id="228" name="Google Shape;228;p35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8075"/>
            <a:ext cx="3480632" cy="4612625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4">
            <a:alphaModFix/>
          </a:blip>
          <a:srcRect b="33190" l="0" r="0" t="0"/>
          <a:stretch/>
        </p:blipFill>
        <p:spPr>
          <a:xfrm>
            <a:off x="5454650" y="358075"/>
            <a:ext cx="2316095" cy="4612623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35"/>
          <p:cNvSpPr txBox="1"/>
          <p:nvPr/>
        </p:nvSpPr>
        <p:spPr>
          <a:xfrm>
            <a:off x="3848125" y="564100"/>
            <a:ext cx="1391400" cy="12621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  <a:t>Descriptions and labels available in multiple languages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3848138" y="2491775"/>
            <a:ext cx="1391400" cy="8313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  <a:t>same id is used for all languages!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5874725" y="408800"/>
            <a:ext cx="326400" cy="11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4" name="Google Shape;234;p35"/>
          <p:cNvCxnSpPr>
            <a:stCxn id="233" idx="2"/>
            <a:endCxn id="232" idx="3"/>
          </p:cNvCxnSpPr>
          <p:nvPr/>
        </p:nvCxnSpPr>
        <p:spPr>
          <a:xfrm flipH="1">
            <a:off x="5239625" y="524000"/>
            <a:ext cx="798300" cy="23835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41" name="Google Shape;241;p36"/>
          <p:cNvSpPr txBox="1"/>
          <p:nvPr/>
        </p:nvSpPr>
        <p:spPr>
          <a:xfrm>
            <a:off x="882550" y="1678950"/>
            <a:ext cx="7045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The Wikidata data model</a:t>
            </a:r>
            <a:endParaRPr b="1" sz="5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Wikidata represents entities in a Knowledge Graph</a:t>
            </a:r>
            <a:endParaRPr/>
          </a:p>
        </p:txBody>
      </p:sp>
      <p:sp>
        <p:nvSpPr>
          <p:cNvPr id="247" name="Google Shape;247;p37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250" y="421251"/>
            <a:ext cx="7456043" cy="45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Wikidata Data model</a:t>
            </a:r>
            <a:endParaRPr/>
          </a:p>
        </p:txBody>
      </p:sp>
      <p:sp>
        <p:nvSpPr>
          <p:cNvPr id="254" name="Google Shape;254;p38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1" y="493487"/>
            <a:ext cx="6229200" cy="42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Identifiers (QNodes) and labels </a:t>
            </a:r>
            <a:endParaRPr/>
          </a:p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1" y="493487"/>
            <a:ext cx="6229200" cy="42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9"/>
          <p:cNvSpPr/>
          <p:nvPr/>
        </p:nvSpPr>
        <p:spPr>
          <a:xfrm>
            <a:off x="4658300" y="586800"/>
            <a:ext cx="5712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9"/>
          <p:cNvSpPr/>
          <p:nvPr/>
        </p:nvSpPr>
        <p:spPr>
          <a:xfrm>
            <a:off x="1499000" y="605550"/>
            <a:ext cx="30729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Aliases and multilingual descriptions</a:t>
            </a:r>
            <a:endParaRPr/>
          </a:p>
        </p:txBody>
      </p:sp>
      <p:sp>
        <p:nvSpPr>
          <p:cNvPr id="270" name="Google Shape;270;p40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1" y="493487"/>
            <a:ext cx="6229200" cy="42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/>
          <p:nvPr/>
        </p:nvSpPr>
        <p:spPr>
          <a:xfrm>
            <a:off x="3241600" y="1092725"/>
            <a:ext cx="4189800" cy="35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0"/>
          <p:cNvSpPr/>
          <p:nvPr/>
        </p:nvSpPr>
        <p:spPr>
          <a:xfrm>
            <a:off x="1452150" y="1083350"/>
            <a:ext cx="1743000" cy="36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Triples: subject, predicate, object</a:t>
            </a:r>
            <a:endParaRPr/>
          </a:p>
        </p:txBody>
      </p:sp>
      <p:sp>
        <p:nvSpPr>
          <p:cNvPr id="279" name="Google Shape;279;p41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80" name="Google Shape;2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1" y="493487"/>
            <a:ext cx="6229200" cy="42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/>
          <p:cNvSpPr/>
          <p:nvPr/>
        </p:nvSpPr>
        <p:spPr>
          <a:xfrm>
            <a:off x="4572000" y="493475"/>
            <a:ext cx="2887500" cy="552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1351000" y="1676450"/>
            <a:ext cx="1808100" cy="552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3246000" y="1676450"/>
            <a:ext cx="4213500" cy="552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"/>
          <p:cNvSpPr txBox="1"/>
          <p:nvPr/>
        </p:nvSpPr>
        <p:spPr>
          <a:xfrm>
            <a:off x="282925" y="1676450"/>
            <a:ext cx="539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predicate</a:t>
            </a:r>
            <a:br>
              <a:rPr lang="e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(property)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41"/>
          <p:cNvSpPr txBox="1"/>
          <p:nvPr/>
        </p:nvSpPr>
        <p:spPr>
          <a:xfrm>
            <a:off x="7524600" y="569375"/>
            <a:ext cx="13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subject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41"/>
          <p:cNvSpPr txBox="1"/>
          <p:nvPr/>
        </p:nvSpPr>
        <p:spPr>
          <a:xfrm>
            <a:off x="7648900" y="1752350"/>
            <a:ext cx="13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object (value)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Qualifiers (additional context about a triple)</a:t>
            </a:r>
            <a:endParaRPr/>
          </a:p>
        </p:txBody>
      </p:sp>
      <p:sp>
        <p:nvSpPr>
          <p:cNvPr id="292" name="Google Shape;292;p42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1" y="493487"/>
            <a:ext cx="6229200" cy="42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2"/>
          <p:cNvSpPr/>
          <p:nvPr/>
        </p:nvSpPr>
        <p:spPr>
          <a:xfrm>
            <a:off x="3279075" y="1995750"/>
            <a:ext cx="4086600" cy="614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"/>
          <p:cNvSpPr txBox="1"/>
          <p:nvPr/>
        </p:nvSpPr>
        <p:spPr>
          <a:xfrm>
            <a:off x="3354650" y="1270750"/>
            <a:ext cx="1173000" cy="6156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Qualifier </a:t>
            </a: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property</a:t>
            </a:r>
            <a:endParaRPr/>
          </a:p>
        </p:txBody>
      </p:sp>
      <p:sp>
        <p:nvSpPr>
          <p:cNvPr id="296" name="Google Shape;296;p42"/>
          <p:cNvSpPr txBox="1"/>
          <p:nvPr/>
        </p:nvSpPr>
        <p:spPr>
          <a:xfrm>
            <a:off x="4595100" y="1270750"/>
            <a:ext cx="1173000" cy="6156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Qualifier value</a:t>
            </a:r>
            <a:endParaRPr/>
          </a:p>
        </p:txBody>
      </p:sp>
      <p:cxnSp>
        <p:nvCxnSpPr>
          <p:cNvPr id="297" name="Google Shape;297;p42"/>
          <p:cNvCxnSpPr>
            <a:stCxn id="295" idx="2"/>
          </p:cNvCxnSpPr>
          <p:nvPr/>
        </p:nvCxnSpPr>
        <p:spPr>
          <a:xfrm flipH="1">
            <a:off x="3936650" y="1886350"/>
            <a:ext cx="4500" cy="3864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42"/>
          <p:cNvCxnSpPr/>
          <p:nvPr/>
        </p:nvCxnSpPr>
        <p:spPr>
          <a:xfrm flipH="1">
            <a:off x="5179350" y="1886350"/>
            <a:ext cx="4500" cy="38640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 and ranks</a:t>
            </a:r>
            <a:endParaRPr/>
          </a:p>
        </p:txBody>
      </p:sp>
      <p:sp>
        <p:nvSpPr>
          <p:cNvPr id="304" name="Google Shape;304;p43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5" name="Google Shape;3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1" y="493487"/>
            <a:ext cx="6229200" cy="42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3"/>
          <p:cNvSpPr/>
          <p:nvPr/>
        </p:nvSpPr>
        <p:spPr>
          <a:xfrm>
            <a:off x="3279075" y="2605350"/>
            <a:ext cx="4143000" cy="1016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3"/>
          <p:cNvSpPr/>
          <p:nvPr/>
        </p:nvSpPr>
        <p:spPr>
          <a:xfrm>
            <a:off x="3196000" y="1809000"/>
            <a:ext cx="216000" cy="68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3"/>
          <p:cNvSpPr txBox="1"/>
          <p:nvPr/>
        </p:nvSpPr>
        <p:spPr>
          <a:xfrm>
            <a:off x="0" y="2048400"/>
            <a:ext cx="1658400" cy="10467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Ranks can be: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Preferred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Normal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-"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Deprecated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4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5" name="Google Shape;315;p44"/>
          <p:cNvSpPr txBox="1"/>
          <p:nvPr/>
        </p:nvSpPr>
        <p:spPr>
          <a:xfrm>
            <a:off x="882550" y="1297950"/>
            <a:ext cx="7045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Organizing data in Wikidata </a:t>
            </a:r>
            <a:br>
              <a:rPr b="1" lang="es" sz="5200"/>
            </a:br>
            <a:r>
              <a:rPr b="1" lang="es" sz="5200"/>
              <a:t>(Wikidata schema)</a:t>
            </a:r>
            <a:endParaRPr b="1" sz="5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Contents</a:t>
            </a:r>
            <a:endParaRPr/>
          </a:p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 sz="2400"/>
              <a:t>A brief introduction to </a:t>
            </a:r>
            <a:r>
              <a:rPr b="1" lang="es" sz="2400"/>
              <a:t>Wikidata</a:t>
            </a:r>
            <a:endParaRPr b="1" sz="24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30200" lvl="0" marL="457200" rtl="0" algn="l">
              <a:spcBef>
                <a:spcPts val="30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000"/>
              <a:t>What is Wikidata?</a:t>
            </a:r>
            <a:br>
              <a:rPr lang="es" sz="2000"/>
            </a:br>
            <a:endParaRPr sz="20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000"/>
              <a:t>The Wikidata Data model</a:t>
            </a:r>
            <a:br>
              <a:rPr lang="es" sz="2000"/>
            </a:br>
            <a:endParaRPr sz="20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000"/>
              <a:t>Organizing data in Wikidata (Wikidata schema)</a:t>
            </a:r>
            <a:br>
              <a:rPr lang="es" sz="2000"/>
            </a:br>
            <a:endParaRPr sz="20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000"/>
              <a:t>Querying Wikidata with SPARQL</a:t>
            </a:r>
            <a:br>
              <a:rPr lang="es" sz="2000"/>
            </a:br>
            <a:endParaRPr sz="17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s" sz="2000"/>
              <a:t>Summary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Crowdsourced ontology</a:t>
            </a:r>
            <a:endParaRPr/>
          </a:p>
        </p:txBody>
      </p:sp>
      <p:sp>
        <p:nvSpPr>
          <p:cNvPr id="321" name="Google Shape;321;p45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22" name="Google Shape;322;p45"/>
          <p:cNvPicPr preferRelativeResize="0"/>
          <p:nvPr/>
        </p:nvPicPr>
        <p:blipFill rotWithShape="1">
          <a:blip r:embed="rId3">
            <a:alphaModFix/>
          </a:blip>
          <a:srcRect b="11730" l="0" r="0" t="0"/>
          <a:stretch/>
        </p:blipFill>
        <p:spPr>
          <a:xfrm>
            <a:off x="1235275" y="376900"/>
            <a:ext cx="6751594" cy="45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/>
          <p:nvPr/>
        </p:nvSpPr>
        <p:spPr>
          <a:xfrm>
            <a:off x="2904325" y="1059425"/>
            <a:ext cx="384900" cy="22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5"/>
          <p:cNvSpPr txBox="1"/>
          <p:nvPr/>
        </p:nvSpPr>
        <p:spPr>
          <a:xfrm>
            <a:off x="824450" y="973625"/>
            <a:ext cx="5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P31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Looking at classes (P279)...</a:t>
            </a:r>
            <a:endParaRPr/>
          </a:p>
        </p:txBody>
      </p:sp>
      <p:sp>
        <p:nvSpPr>
          <p:cNvPr id="330" name="Google Shape;330;p46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31" name="Google Shape;3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5451"/>
            <a:ext cx="6551425" cy="45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6"/>
          <p:cNvSpPr/>
          <p:nvPr/>
        </p:nvSpPr>
        <p:spPr>
          <a:xfrm>
            <a:off x="243550" y="955125"/>
            <a:ext cx="3337200" cy="314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6"/>
          <p:cNvSpPr txBox="1"/>
          <p:nvPr/>
        </p:nvSpPr>
        <p:spPr>
          <a:xfrm>
            <a:off x="6627600" y="1345425"/>
            <a:ext cx="244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Classes are items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They can be instances and subclasses at the same time!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very large class hierarchy</a:t>
            </a:r>
            <a:endParaRPr/>
          </a:p>
        </p:txBody>
      </p:sp>
      <p:sp>
        <p:nvSpPr>
          <p:cNvPr id="339" name="Google Shape;339;p47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40" name="Google Shape;34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400" y="365450"/>
            <a:ext cx="6126600" cy="47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About properties ...</a:t>
            </a:r>
            <a:endParaRPr/>
          </a:p>
        </p:txBody>
      </p:sp>
      <p:sp>
        <p:nvSpPr>
          <p:cNvPr id="346" name="Google Shape;346;p48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47" name="Google Shape;34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575" y="347950"/>
            <a:ext cx="3169456" cy="46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150" y="347950"/>
            <a:ext cx="3723999" cy="46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9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Property types</a:t>
            </a:r>
            <a:endParaRPr/>
          </a:p>
        </p:txBody>
      </p:sp>
      <p:sp>
        <p:nvSpPr>
          <p:cNvPr id="354" name="Google Shape;354;p49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55" name="Google Shape;3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65451"/>
            <a:ext cx="6115652" cy="45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Properties by type</a:t>
            </a:r>
            <a:endParaRPr/>
          </a:p>
        </p:txBody>
      </p:sp>
      <p:sp>
        <p:nvSpPr>
          <p:cNvPr id="361" name="Google Shape;361;p50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62" name="Google Shape;36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365451"/>
            <a:ext cx="5338640" cy="45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1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1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69" name="Google Shape;369;p51"/>
          <p:cNvSpPr txBox="1"/>
          <p:nvPr/>
        </p:nvSpPr>
        <p:spPr>
          <a:xfrm>
            <a:off x="882550" y="1297950"/>
            <a:ext cx="7045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Modeling data in Wikidata in practice</a:t>
            </a:r>
            <a:endParaRPr b="1" sz="5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 usually represent graphs with triples</a:t>
            </a:r>
            <a:endParaRPr/>
          </a:p>
        </p:txBody>
      </p:sp>
      <p:sp>
        <p:nvSpPr>
          <p:cNvPr id="375" name="Google Shape;375;p52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76" name="Google Shape;37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075" y="365450"/>
            <a:ext cx="7375881" cy="45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2"/>
          <p:cNvSpPr/>
          <p:nvPr/>
        </p:nvSpPr>
        <p:spPr>
          <a:xfrm>
            <a:off x="1253800" y="992250"/>
            <a:ext cx="1348500" cy="1009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2"/>
          <p:cNvSpPr/>
          <p:nvPr/>
        </p:nvSpPr>
        <p:spPr>
          <a:xfrm>
            <a:off x="1876400" y="2459325"/>
            <a:ext cx="1215300" cy="454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52"/>
          <p:cNvSpPr/>
          <p:nvPr/>
        </p:nvSpPr>
        <p:spPr>
          <a:xfrm>
            <a:off x="2873250" y="3504175"/>
            <a:ext cx="1120500" cy="1009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2"/>
          <p:cNvSpPr txBox="1"/>
          <p:nvPr/>
        </p:nvSpPr>
        <p:spPr>
          <a:xfrm>
            <a:off x="393450" y="1189200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</a:t>
            </a:r>
            <a:endParaRPr/>
          </a:p>
        </p:txBody>
      </p:sp>
      <p:sp>
        <p:nvSpPr>
          <p:cNvPr id="381" name="Google Shape;381;p52"/>
          <p:cNvSpPr txBox="1"/>
          <p:nvPr/>
        </p:nvSpPr>
        <p:spPr>
          <a:xfrm>
            <a:off x="2148400" y="2059125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</a:t>
            </a: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</a:t>
            </a:r>
            <a:endParaRPr/>
          </a:p>
        </p:txBody>
      </p:sp>
      <p:sp>
        <p:nvSpPr>
          <p:cNvPr id="382" name="Google Shape;382;p52"/>
          <p:cNvSpPr txBox="1"/>
          <p:nvPr/>
        </p:nvSpPr>
        <p:spPr>
          <a:xfrm>
            <a:off x="2847000" y="4428200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Value</a:t>
            </a:r>
            <a:endParaRPr/>
          </a:p>
        </p:txBody>
      </p:sp>
      <p:sp>
        <p:nvSpPr>
          <p:cNvPr id="383" name="Google Shape;383;p52"/>
          <p:cNvSpPr/>
          <p:nvPr/>
        </p:nvSpPr>
        <p:spPr>
          <a:xfrm>
            <a:off x="4360650" y="2571750"/>
            <a:ext cx="2214600" cy="179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52"/>
          <p:cNvSpPr txBox="1"/>
          <p:nvPr/>
        </p:nvSpPr>
        <p:spPr>
          <a:xfrm>
            <a:off x="4595100" y="4428200"/>
            <a:ext cx="204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represent qualifiers?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 txBox="1"/>
          <p:nvPr>
            <p:ph type="title"/>
          </p:nvPr>
        </p:nvSpPr>
        <p:spPr>
          <a:xfrm>
            <a:off x="289800" y="60650"/>
            <a:ext cx="87780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do we represent qualifiers, references and deprecated statements?</a:t>
            </a:r>
            <a:endParaRPr/>
          </a:p>
        </p:txBody>
      </p:sp>
      <p:sp>
        <p:nvSpPr>
          <p:cNvPr id="390" name="Google Shape;390;p53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53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Example: is Pluto a planet?</a:t>
            </a:r>
            <a:endParaRPr/>
          </a:p>
          <a:p>
            <a:pPr indent="-317500" lvl="0" marL="457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Until 2006, it was considered a planet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After 2006, it is considered a trans-neptunian object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In Wikidata, this is represented as follows:</a:t>
            </a:r>
            <a:endParaRPr/>
          </a:p>
        </p:txBody>
      </p:sp>
      <p:pic>
        <p:nvPicPr>
          <p:cNvPr id="392" name="Google Shape;392;p53"/>
          <p:cNvPicPr preferRelativeResize="0"/>
          <p:nvPr/>
        </p:nvPicPr>
        <p:blipFill rotWithShape="1">
          <a:blip r:embed="rId3">
            <a:alphaModFix/>
          </a:blip>
          <a:srcRect b="-6" l="-780" r="779" t="32919"/>
          <a:stretch/>
        </p:blipFill>
        <p:spPr>
          <a:xfrm>
            <a:off x="-131325" y="2456374"/>
            <a:ext cx="9144000" cy="20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4"/>
          <p:cNvPicPr preferRelativeResize="0"/>
          <p:nvPr/>
        </p:nvPicPr>
        <p:blipFill rotWithShape="1">
          <a:blip r:embed="rId3">
            <a:alphaModFix/>
          </a:blip>
          <a:srcRect b="0" l="0" r="0" t="13718"/>
          <a:stretch/>
        </p:blipFill>
        <p:spPr>
          <a:xfrm>
            <a:off x="401900" y="558913"/>
            <a:ext cx="8161225" cy="402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4"/>
          <p:cNvSpPr/>
          <p:nvPr/>
        </p:nvSpPr>
        <p:spPr>
          <a:xfrm>
            <a:off x="7075" y="884550"/>
            <a:ext cx="1770000" cy="38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4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0" name="Google Shape;400;p54"/>
          <p:cNvSpPr txBox="1"/>
          <p:nvPr/>
        </p:nvSpPr>
        <p:spPr>
          <a:xfrm>
            <a:off x="393450" y="1189200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Subject</a:t>
            </a:r>
            <a:endParaRPr/>
          </a:p>
        </p:txBody>
      </p:sp>
      <p:sp>
        <p:nvSpPr>
          <p:cNvPr id="401" name="Google Shape;401;p54"/>
          <p:cNvSpPr txBox="1"/>
          <p:nvPr/>
        </p:nvSpPr>
        <p:spPr>
          <a:xfrm>
            <a:off x="94825" y="2673275"/>
            <a:ext cx="117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Property</a:t>
            </a:r>
            <a:endParaRPr/>
          </a:p>
        </p:txBody>
      </p:sp>
      <p:sp>
        <p:nvSpPr>
          <p:cNvPr id="402" name="Google Shape;402;p54"/>
          <p:cNvSpPr/>
          <p:nvPr/>
        </p:nvSpPr>
        <p:spPr>
          <a:xfrm>
            <a:off x="2011500" y="480375"/>
            <a:ext cx="6895500" cy="426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4"/>
          <p:cNvSpPr txBox="1"/>
          <p:nvPr/>
        </p:nvSpPr>
        <p:spPr>
          <a:xfrm>
            <a:off x="4056875" y="733725"/>
            <a:ext cx="32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Rank, qualifiers, references</a:t>
            </a:r>
            <a:endParaRPr/>
          </a:p>
        </p:txBody>
      </p:sp>
      <p:sp>
        <p:nvSpPr>
          <p:cNvPr id="404" name="Google Shape;404;p54"/>
          <p:cNvSpPr txBox="1"/>
          <p:nvPr>
            <p:ph type="title"/>
          </p:nvPr>
        </p:nvSpPr>
        <p:spPr>
          <a:xfrm>
            <a:off x="289800" y="60650"/>
            <a:ext cx="87780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Reification!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882550" y="1678950"/>
            <a:ext cx="7045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Goals of the Wikidata Project</a:t>
            </a:r>
            <a:endParaRPr b="1" sz="5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5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5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1" name="Google Shape;411;p55"/>
          <p:cNvSpPr txBox="1"/>
          <p:nvPr/>
        </p:nvSpPr>
        <p:spPr>
          <a:xfrm>
            <a:off x="882550" y="1678950"/>
            <a:ext cx="7045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Querying Wikidata with SPARQL</a:t>
            </a:r>
            <a:endParaRPr b="1" sz="5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6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Wikidata SPARQL endpoint</a:t>
            </a:r>
            <a:endParaRPr/>
          </a:p>
        </p:txBody>
      </p:sp>
      <p:sp>
        <p:nvSpPr>
          <p:cNvPr id="417" name="Google Shape;417;p56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8" name="Google Shape;418;p56"/>
          <p:cNvSpPr txBox="1"/>
          <p:nvPr/>
        </p:nvSpPr>
        <p:spPr>
          <a:xfrm>
            <a:off x="2810175" y="578275"/>
            <a:ext cx="383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u="sng">
                <a:solidFill>
                  <a:schemeClr val="hlink"/>
                </a:solidFill>
                <a:hlinkClick r:id="rId3"/>
              </a:rPr>
              <a:t>https://query.wikidata.org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419" name="Google Shape;41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25" y="1075000"/>
            <a:ext cx="7904120" cy="32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6"/>
          <p:cNvSpPr txBox="1"/>
          <p:nvPr/>
        </p:nvSpPr>
        <p:spPr>
          <a:xfrm>
            <a:off x="218850" y="4450913"/>
            <a:ext cx="870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Having trouble with a query? Request it: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https://www.wikidata.org/wiki/Wikidata:Request_a_query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SPARQL help: autocompletion</a:t>
            </a:r>
            <a:endParaRPr/>
          </a:p>
        </p:txBody>
      </p:sp>
      <p:sp>
        <p:nvSpPr>
          <p:cNvPr id="426" name="Google Shape;426;p57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27" name="Google Shape;42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65451"/>
            <a:ext cx="8218939" cy="437664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7"/>
          <p:cNvSpPr txBox="1"/>
          <p:nvPr/>
        </p:nvSpPr>
        <p:spPr>
          <a:xfrm>
            <a:off x="0" y="4455325"/>
            <a:ext cx="923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More information: </a:t>
            </a:r>
            <a:r>
              <a:rPr lang="es" sz="1200" u="sng">
                <a:solidFill>
                  <a:schemeClr val="hlink"/>
                </a:solidFill>
                <a:hlinkClick r:id="rId4"/>
              </a:rPr>
              <a:t>https://www.wikidata.org/wiki/Wikidata:SPARQL_query_service/A_gentle_introduction_to_the_Wikidata_Query_Service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8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Before you start</a:t>
            </a:r>
            <a:endParaRPr/>
          </a:p>
        </p:txBody>
      </p:sp>
      <p:sp>
        <p:nvSpPr>
          <p:cNvPr id="434" name="Google Shape;434;p58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5" name="Google Shape;435;p58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 sz="2300"/>
              <a:t>Bear in mind that in Wikidata</a:t>
            </a:r>
            <a:r>
              <a:rPr lang="es" sz="2100"/>
              <a:t>:</a:t>
            </a:r>
            <a:endParaRPr sz="2100"/>
          </a:p>
          <a:p>
            <a:pPr indent="-336550" lvl="0" marL="457200" rtl="0" algn="l">
              <a:spcBef>
                <a:spcPts val="300"/>
              </a:spcBef>
              <a:spcAft>
                <a:spcPts val="0"/>
              </a:spcAft>
              <a:buSzPts val="1700"/>
              <a:buChar char="▪"/>
            </a:pPr>
            <a:r>
              <a:rPr b="1" lang="es" sz="2100"/>
              <a:t>Everything </a:t>
            </a:r>
            <a:r>
              <a:rPr lang="es" sz="2100"/>
              <a:t>is an entity (classes, properties, instances)</a:t>
            </a:r>
            <a:endParaRPr sz="21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s" sz="2100"/>
              <a:t>rdf:type -&gt; P31</a:t>
            </a:r>
            <a:endParaRPr sz="21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s" sz="2100"/>
              <a:t>rdfs:subClassOf -&gt; P279</a:t>
            </a:r>
            <a:endParaRPr sz="21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s" sz="2100"/>
              <a:t>rdfs:domain and rdfs:range are type constraint (type and value type constraints)</a:t>
            </a:r>
            <a:endParaRPr sz="2100"/>
          </a:p>
        </p:txBody>
      </p:sp>
      <p:pic>
        <p:nvPicPr>
          <p:cNvPr id="436" name="Google Shape;436;p58"/>
          <p:cNvPicPr preferRelativeResize="0"/>
          <p:nvPr/>
        </p:nvPicPr>
        <p:blipFill rotWithShape="1">
          <a:blip r:embed="rId3">
            <a:alphaModFix/>
          </a:blip>
          <a:srcRect b="14857" l="0" r="0" t="0"/>
          <a:stretch/>
        </p:blipFill>
        <p:spPr>
          <a:xfrm>
            <a:off x="3861525" y="3165250"/>
            <a:ext cx="1420951" cy="138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9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Query service: special features</a:t>
            </a:r>
            <a:endParaRPr/>
          </a:p>
        </p:txBody>
      </p:sp>
      <p:sp>
        <p:nvSpPr>
          <p:cNvPr id="442" name="Google Shape;442;p59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43" name="Google Shape;443;p59"/>
          <p:cNvSpPr txBox="1"/>
          <p:nvPr>
            <p:ph idx="1" type="body"/>
          </p:nvPr>
        </p:nvSpPr>
        <p:spPr>
          <a:xfrm>
            <a:off x="685800" y="58237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Functionality designed to facilitate recovering basic resource metadata</a:t>
            </a:r>
            <a:endParaRPr/>
          </a:p>
        </p:txBody>
      </p:sp>
      <p:pic>
        <p:nvPicPr>
          <p:cNvPr id="444" name="Google Shape;44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3878"/>
            <a:ext cx="9144001" cy="349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Query service: advanced special features</a:t>
            </a:r>
            <a:endParaRPr/>
          </a:p>
        </p:txBody>
      </p:sp>
      <p:sp>
        <p:nvSpPr>
          <p:cNvPr id="450" name="Google Shape;450;p60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51" name="Google Shape;451;p60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Geospatial search (may be slow)</a:t>
            </a:r>
            <a:endParaRPr/>
          </a:p>
        </p:txBody>
      </p:sp>
      <p:pic>
        <p:nvPicPr>
          <p:cNvPr id="452" name="Google Shape;45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00" y="410049"/>
            <a:ext cx="7627300" cy="416032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0"/>
          <p:cNvSpPr txBox="1"/>
          <p:nvPr/>
        </p:nvSpPr>
        <p:spPr>
          <a:xfrm>
            <a:off x="0" y="45204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More info: </a:t>
            </a:r>
            <a:r>
              <a:rPr lang="es" u="sng">
                <a:solidFill>
                  <a:schemeClr val="hlink"/>
                </a:solidFill>
                <a:hlinkClick r:id="rId4"/>
              </a:rPr>
              <a:t>https://www.mediawiki.org/wiki/Wikidata_Query_Service/User_Manual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1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Going back to our cheatsheet</a:t>
            </a:r>
            <a:endParaRPr/>
          </a:p>
        </p:txBody>
      </p:sp>
      <p:sp>
        <p:nvSpPr>
          <p:cNvPr id="459" name="Google Shape;459;p61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60" name="Google Shape;460;p61"/>
          <p:cNvPicPr preferRelativeResize="0"/>
          <p:nvPr/>
        </p:nvPicPr>
        <p:blipFill rotWithShape="1">
          <a:blip r:embed="rId3">
            <a:alphaModFix/>
          </a:blip>
          <a:srcRect b="0" l="0" r="0" t="13718"/>
          <a:stretch/>
        </p:blipFill>
        <p:spPr>
          <a:xfrm>
            <a:off x="401900" y="558913"/>
            <a:ext cx="8161225" cy="402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5646"/>
            <a:ext cx="9144001" cy="421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2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Example: Exploring simple facts</a:t>
            </a:r>
            <a:endParaRPr/>
          </a:p>
        </p:txBody>
      </p:sp>
      <p:sp>
        <p:nvSpPr>
          <p:cNvPr id="467" name="Google Shape;467;p62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68" name="Google Shape;468;p62"/>
          <p:cNvSpPr txBox="1"/>
          <p:nvPr>
            <p:ph idx="1" type="body"/>
          </p:nvPr>
        </p:nvSpPr>
        <p:spPr>
          <a:xfrm>
            <a:off x="425500" y="1205302"/>
            <a:ext cx="4407600" cy="132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Who is the governor in LA?</a:t>
            </a:r>
            <a:endParaRPr/>
          </a:p>
        </p:txBody>
      </p:sp>
      <p:pic>
        <p:nvPicPr>
          <p:cNvPr id="469" name="Google Shape;46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5600" y="3692822"/>
            <a:ext cx="2542200" cy="599439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0" name="Google Shape;470;p62"/>
          <p:cNvSpPr txBox="1"/>
          <p:nvPr/>
        </p:nvSpPr>
        <p:spPr>
          <a:xfrm>
            <a:off x="0" y="26758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to query: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https://w.wiki/CFf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6896"/>
            <a:ext cx="9143999" cy="389450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3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Extracting information from qualifiers</a:t>
            </a:r>
            <a:endParaRPr/>
          </a:p>
        </p:txBody>
      </p:sp>
      <p:sp>
        <p:nvSpPr>
          <p:cNvPr id="477" name="Google Shape;477;p63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8" name="Google Shape;478;p63"/>
          <p:cNvSpPr txBox="1"/>
          <p:nvPr>
            <p:ph idx="1" type="body"/>
          </p:nvPr>
        </p:nvSpPr>
        <p:spPr>
          <a:xfrm>
            <a:off x="161875" y="996603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How long has the governor been in office?</a:t>
            </a:r>
            <a:endParaRPr/>
          </a:p>
        </p:txBody>
      </p:sp>
      <p:sp>
        <p:nvSpPr>
          <p:cNvPr id="479" name="Google Shape;479;p63"/>
          <p:cNvSpPr txBox="1"/>
          <p:nvPr/>
        </p:nvSpPr>
        <p:spPr>
          <a:xfrm>
            <a:off x="0" y="29465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to query: </a:t>
            </a:r>
            <a:r>
              <a:rPr lang="es" u="sng">
                <a:solidFill>
                  <a:schemeClr val="hlink"/>
                </a:solidFill>
                <a:hlinkClick r:id="rId4"/>
              </a:rPr>
              <a:t>https://w.wiki/CFh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Extracting additional qualifier information</a:t>
            </a:r>
            <a:endParaRPr/>
          </a:p>
        </p:txBody>
      </p:sp>
      <p:sp>
        <p:nvSpPr>
          <p:cNvPr id="485" name="Google Shape;485;p64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86" name="Google Shape;486;p64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What if we want to know more about how the qualifier value has been represented?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For example, what is the time precision used in the previous start date?</a:t>
            </a:r>
            <a:endParaRPr/>
          </a:p>
        </p:txBody>
      </p:sp>
      <p:pic>
        <p:nvPicPr>
          <p:cNvPr id="487" name="Google Shape;48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38" y="2958888"/>
            <a:ext cx="30003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4"/>
          <p:cNvPicPr preferRelativeResize="0"/>
          <p:nvPr/>
        </p:nvPicPr>
        <p:blipFill rotWithShape="1">
          <a:blip r:embed="rId4">
            <a:alphaModFix/>
          </a:blip>
          <a:srcRect b="0" l="0" r="80126" t="0"/>
          <a:stretch/>
        </p:blipFill>
        <p:spPr>
          <a:xfrm>
            <a:off x="3324140" y="2458400"/>
            <a:ext cx="102407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4"/>
          <p:cNvSpPr txBox="1"/>
          <p:nvPr/>
        </p:nvSpPr>
        <p:spPr>
          <a:xfrm>
            <a:off x="135350" y="43432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to query: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https://w.wiki/CFj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0" name="Google Shape;490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1997" y="2742359"/>
            <a:ext cx="4882001" cy="1984825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is Wikidata? Project Goals</a:t>
            </a:r>
            <a:endParaRPr/>
          </a:p>
        </p:txBody>
      </p:sp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0" name="Google Shape;180;p29"/>
          <p:cNvSpPr txBox="1"/>
          <p:nvPr/>
        </p:nvSpPr>
        <p:spPr>
          <a:xfrm>
            <a:off x="660250" y="798675"/>
            <a:ext cx="7963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rgbClr val="434343"/>
                </a:solidFill>
              </a:rPr>
              <a:t>Wikidata (https://wikidata.org/)</a:t>
            </a:r>
            <a:r>
              <a:rPr lang="es" sz="3200">
                <a:solidFill>
                  <a:srgbClr val="434343"/>
                </a:solidFill>
              </a:rPr>
              <a:t> is a free, collaborative, multilingual, secondary database, collecting structured data to provide support for Wikipedia, Wikimedia Commons, the other wikis of the</a:t>
            </a:r>
            <a:r>
              <a:rPr lang="es" sz="3200"/>
              <a:t> </a:t>
            </a:r>
            <a:r>
              <a:rPr lang="es" sz="3200" u="sng">
                <a:solidFill>
                  <a:schemeClr val="hlink"/>
                </a:solidFill>
                <a:hlinkClick r:id="rId3"/>
              </a:rPr>
              <a:t>Wikimedia movement</a:t>
            </a:r>
            <a:r>
              <a:rPr lang="es" sz="3200"/>
              <a:t>, </a:t>
            </a:r>
            <a:r>
              <a:rPr lang="es" sz="3200">
                <a:solidFill>
                  <a:srgbClr val="3F3F3F"/>
                </a:solidFill>
              </a:rPr>
              <a:t>and to anyone in the world.</a:t>
            </a:r>
            <a:endParaRPr sz="3200">
              <a:solidFill>
                <a:srgbClr val="3F3F3F"/>
              </a:solidFill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1576050" y="4570500"/>
            <a:ext cx="547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https://www.wikidata.org/wiki/Wikidata:Introduction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5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Truthy statements</a:t>
            </a:r>
            <a:endParaRPr/>
          </a:p>
        </p:txBody>
      </p:sp>
      <p:sp>
        <p:nvSpPr>
          <p:cNvPr id="496" name="Google Shape;496;p65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7" name="Google Shape;497;p65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Let’s now review the population in LA</a:t>
            </a:r>
            <a:endParaRPr/>
          </a:p>
        </p:txBody>
      </p:sp>
      <p:pic>
        <p:nvPicPr>
          <p:cNvPr id="498" name="Google Shape;49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347" y="369825"/>
            <a:ext cx="3581700" cy="22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5"/>
          <p:cNvPicPr preferRelativeResize="0"/>
          <p:nvPr/>
        </p:nvPicPr>
        <p:blipFill rotWithShape="1">
          <a:blip r:embed="rId4">
            <a:alphaModFix/>
          </a:blip>
          <a:srcRect b="0" l="0" r="24408" t="0"/>
          <a:stretch/>
        </p:blipFill>
        <p:spPr>
          <a:xfrm>
            <a:off x="70525" y="1043650"/>
            <a:ext cx="3993751" cy="8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5"/>
          <p:cNvSpPr txBox="1"/>
          <p:nvPr/>
        </p:nvSpPr>
        <p:spPr>
          <a:xfrm>
            <a:off x="70525" y="1940700"/>
            <a:ext cx="523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D4D4D"/>
                </a:solidFill>
              </a:rPr>
              <a:t>This returns a single result, which corresponds to the “truthy” statement (first rank). In Wikidata, the truthy statement for population is set to the latest available year:</a:t>
            </a:r>
            <a:endParaRPr>
              <a:solidFill>
                <a:srgbClr val="4D4D4D"/>
              </a:solidFill>
            </a:endParaRPr>
          </a:p>
        </p:txBody>
      </p:sp>
      <p:pic>
        <p:nvPicPr>
          <p:cNvPr id="501" name="Google Shape;50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488" y="2713825"/>
            <a:ext cx="412432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5"/>
          <p:cNvSpPr txBox="1"/>
          <p:nvPr/>
        </p:nvSpPr>
        <p:spPr>
          <a:xfrm>
            <a:off x="0" y="4570500"/>
            <a:ext cx="70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to queries: </a:t>
            </a:r>
            <a:r>
              <a:rPr lang="es" u="sng">
                <a:solidFill>
                  <a:schemeClr val="hlink"/>
                </a:solidFill>
                <a:hlinkClick r:id="rId6"/>
              </a:rPr>
              <a:t>https://w.wiki/5gKZ</a:t>
            </a:r>
            <a:r>
              <a:rPr lang="es"/>
              <a:t>, </a:t>
            </a:r>
            <a:r>
              <a:rPr lang="es" u="sng">
                <a:solidFill>
                  <a:schemeClr val="hlink"/>
                </a:solidFill>
                <a:hlinkClick r:id="rId7"/>
              </a:rPr>
              <a:t>https://w.wiki/5gKa</a:t>
            </a:r>
            <a:r>
              <a:rPr lang="es"/>
              <a:t> </a:t>
            </a:r>
            <a:endParaRPr/>
          </a:p>
        </p:txBody>
      </p:sp>
      <p:pic>
        <p:nvPicPr>
          <p:cNvPr id="503" name="Google Shape;503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4275" y="1032638"/>
            <a:ext cx="1104900" cy="8763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25" y="1911975"/>
            <a:ext cx="6170388" cy="2926725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9" name="Google Shape;509;p66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Truthy statements: results</a:t>
            </a:r>
            <a:endParaRPr/>
          </a:p>
        </p:txBody>
      </p:sp>
      <p:sp>
        <p:nvSpPr>
          <p:cNvPr id="510" name="Google Shape;510;p66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11" name="Google Shape;51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825" y="441650"/>
            <a:ext cx="3386425" cy="14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6"/>
          <p:cNvSpPr/>
          <p:nvPr/>
        </p:nvSpPr>
        <p:spPr>
          <a:xfrm>
            <a:off x="4852475" y="1663300"/>
            <a:ext cx="1930200" cy="33651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7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</a:t>
            </a:r>
            <a:endParaRPr/>
          </a:p>
        </p:txBody>
      </p:sp>
      <p:sp>
        <p:nvSpPr>
          <p:cNvPr id="518" name="Google Shape;518;p67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19" name="Google Shape;519;p67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What is the source for each triple </a:t>
            </a:r>
            <a:br>
              <a:rPr lang="es"/>
            </a:br>
            <a:r>
              <a:rPr lang="es"/>
              <a:t>regarding the population in LA?</a:t>
            </a:r>
            <a:endParaRPr/>
          </a:p>
        </p:txBody>
      </p:sp>
      <p:pic>
        <p:nvPicPr>
          <p:cNvPr id="520" name="Google Shape;52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13" y="2352638"/>
            <a:ext cx="60864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150" y="374150"/>
            <a:ext cx="3354475" cy="20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7"/>
          <p:cNvSpPr txBox="1"/>
          <p:nvPr/>
        </p:nvSpPr>
        <p:spPr>
          <a:xfrm>
            <a:off x="435525" y="18691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to query: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https://w.wiki/CFo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8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References: results</a:t>
            </a:r>
            <a:endParaRPr/>
          </a:p>
        </p:txBody>
      </p:sp>
      <p:sp>
        <p:nvSpPr>
          <p:cNvPr id="528" name="Google Shape;528;p68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29" name="Google Shape;5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2551"/>
            <a:ext cx="8839201" cy="3035526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9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Using SPARQL to plot results</a:t>
            </a:r>
            <a:endParaRPr/>
          </a:p>
        </p:txBody>
      </p:sp>
      <p:sp>
        <p:nvSpPr>
          <p:cNvPr id="535" name="Google Shape;535;p69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36" name="Google Shape;536;p69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Population of LA by year</a:t>
            </a:r>
            <a:endParaRPr/>
          </a:p>
        </p:txBody>
      </p:sp>
      <p:pic>
        <p:nvPicPr>
          <p:cNvPr id="537" name="Google Shape;53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8" y="990600"/>
            <a:ext cx="884872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688" y="846500"/>
            <a:ext cx="90487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0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Using SPARQL to plot results</a:t>
            </a:r>
            <a:endParaRPr/>
          </a:p>
        </p:txBody>
      </p:sp>
      <p:sp>
        <p:nvSpPr>
          <p:cNvPr id="544" name="Google Shape;544;p70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45" name="Google Shape;54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3413"/>
            <a:ext cx="8839197" cy="359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1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Geospatial queries</a:t>
            </a:r>
            <a:endParaRPr/>
          </a:p>
        </p:txBody>
      </p:sp>
      <p:sp>
        <p:nvSpPr>
          <p:cNvPr id="551" name="Google Shape;551;p71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52" name="Google Shape;552;p71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Population for all cities in the US</a:t>
            </a:r>
            <a:endParaRPr/>
          </a:p>
        </p:txBody>
      </p:sp>
      <p:pic>
        <p:nvPicPr>
          <p:cNvPr id="553" name="Google Shape;55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075" y="1445463"/>
            <a:ext cx="6267450" cy="2085975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4" name="Google Shape;554;p71"/>
          <p:cNvSpPr txBox="1"/>
          <p:nvPr/>
        </p:nvSpPr>
        <p:spPr>
          <a:xfrm>
            <a:off x="395650" y="40398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to query: </a:t>
            </a:r>
            <a:r>
              <a:rPr lang="es" u="sng">
                <a:solidFill>
                  <a:schemeClr val="hlink"/>
                </a:solidFill>
                <a:hlinkClick r:id="rId4"/>
              </a:rPr>
              <a:t>https://w.wiki/CFy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2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Plotting geospatial results</a:t>
            </a:r>
            <a:endParaRPr/>
          </a:p>
        </p:txBody>
      </p:sp>
      <p:sp>
        <p:nvSpPr>
          <p:cNvPr id="560" name="Google Shape;560;p72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61" name="Google Shape;56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25" y="639476"/>
            <a:ext cx="8839200" cy="368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3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Querying the taxonomy</a:t>
            </a:r>
            <a:endParaRPr/>
          </a:p>
        </p:txBody>
      </p:sp>
      <p:sp>
        <p:nvSpPr>
          <p:cNvPr id="567" name="Google Shape;567;p73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68" name="Google Shape;568;p73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Entities can be classes and instances in Wikidata</a:t>
            </a:r>
            <a:endParaRPr/>
          </a:p>
        </p:txBody>
      </p:sp>
      <p:pic>
        <p:nvPicPr>
          <p:cNvPr id="569" name="Google Shape;56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2" y="943325"/>
            <a:ext cx="6236551" cy="39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74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4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76" name="Google Shape;576;p74"/>
          <p:cNvSpPr txBox="1"/>
          <p:nvPr/>
        </p:nvSpPr>
        <p:spPr>
          <a:xfrm>
            <a:off x="882550" y="1678950"/>
            <a:ext cx="7045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Summing up...</a:t>
            </a:r>
            <a:endParaRPr b="1" sz="5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I ❤ Wikidata  </a:t>
            </a:r>
            <a:endParaRPr/>
          </a:p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0" y="433500"/>
            <a:ext cx="91440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Free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The data in Wikidata is published under the Creative Commons Public Domain Dedication 1.0.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Collaborative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Data is entered and maintained by Wikidata editors, who decide on the rules of content creation and management. Automated bots also enter data into Wikidata.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Multilingual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Editing, consuming, browsing, and reusing the data is fully multilingual. Data entered in any language is immediately available in all other languages.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A secondary database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Wikidata records not just statements, but also their sources, and connections to other databases.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Collecting structured data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Imposing a high degree of structured organization allows for easy reuse of data by Wikimedia projects and third parties, and enables computers to process and “understand” it.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Support for Wikimedia wikis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Wikidata assists Wikipedia with more easily maintainable information boxes and links to other languages.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Anyone in the world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Anyone can use Wikidata for any number of different ways by using its application programming interface, the SPARQL endpoint and the JSON and RDF dumps.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5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Summary</a:t>
            </a:r>
            <a:r>
              <a:rPr lang="es"/>
              <a:t>  </a:t>
            </a:r>
            <a:endParaRPr/>
          </a:p>
        </p:txBody>
      </p:sp>
      <p:sp>
        <p:nvSpPr>
          <p:cNvPr id="582" name="Google Shape;582;p75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83" name="Google Shape;583;p75"/>
          <p:cNvSpPr txBox="1"/>
          <p:nvPr/>
        </p:nvSpPr>
        <p:spPr>
          <a:xfrm>
            <a:off x="405800" y="443650"/>
            <a:ext cx="9144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434343"/>
                </a:solidFill>
              </a:rPr>
              <a:t>Wikidata is a large </a:t>
            </a:r>
            <a:r>
              <a:rPr b="1" lang="es" sz="1800">
                <a:solidFill>
                  <a:srgbClr val="980000"/>
                </a:solidFill>
              </a:rPr>
              <a:t>Knowledge Graph</a:t>
            </a:r>
            <a:endParaRPr b="1" sz="1800">
              <a:solidFill>
                <a:srgbClr val="98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Free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Collaborative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Multilingual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A secondary database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Collecting structured data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Support for Wikimedia wikis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Anyone in the world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With many applications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s" sz="1800">
                <a:solidFill>
                  <a:srgbClr val="434343"/>
                </a:solidFill>
              </a:rPr>
              <a:t>A thriving community of contributors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75"/>
          <p:cNvSpPr txBox="1"/>
          <p:nvPr/>
        </p:nvSpPr>
        <p:spPr>
          <a:xfrm>
            <a:off x="5321800" y="121845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&gt; 99M items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&gt; 6,000 properties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&gt; 2,000,000 classes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&gt; 4,000 external id types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Awesome SPARQL endpoint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585" name="Google Shape;58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278" y="2882353"/>
            <a:ext cx="1899750" cy="13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00" y="3397700"/>
            <a:ext cx="4579974" cy="14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stract Coding&#10;" id="591" name="Google Shape;5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3517"/>
            <a:ext cx="4572000" cy="5133111"/>
          </a:xfrm>
          <a:prstGeom prst="rect">
            <a:avLst/>
          </a:prstGeom>
          <a:noFill/>
          <a:ln>
            <a:noFill/>
          </a:ln>
        </p:spPr>
      </p:pic>
      <p:sp>
        <p:nvSpPr>
          <p:cNvPr descr="Accent block" id="592" name="Google Shape;592;p76"/>
          <p:cNvSpPr/>
          <p:nvPr/>
        </p:nvSpPr>
        <p:spPr>
          <a:xfrm>
            <a:off x="0" y="-93517"/>
            <a:ext cx="4572000" cy="5144829"/>
          </a:xfrm>
          <a:custGeom>
            <a:rect b="b" l="l" r="r" t="t"/>
            <a:pathLst>
              <a:path extrusionOk="0" h="6882714" w="6096000">
                <a:moveTo>
                  <a:pt x="0" y="0"/>
                </a:moveTo>
                <a:lnTo>
                  <a:pt x="6096000" y="0"/>
                </a:lnTo>
                <a:lnTo>
                  <a:pt x="4242486" y="688271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0000">
                <a:srgbClr val="A53F52">
                  <a:alpha val="69803"/>
                </a:srgbClr>
              </a:gs>
              <a:gs pos="100000">
                <a:srgbClr val="E99757">
                  <a:alpha val="6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76"/>
          <p:cNvSpPr txBox="1"/>
          <p:nvPr>
            <p:ph type="title"/>
          </p:nvPr>
        </p:nvSpPr>
        <p:spPr>
          <a:xfrm>
            <a:off x="4457700" y="882554"/>
            <a:ext cx="47985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">
                <a:latin typeface="Calibri"/>
                <a:ea typeface="Calibri"/>
                <a:cs typeface="Calibri"/>
                <a:sym typeface="Calibri"/>
              </a:rPr>
              <a:t>THANK YOU FOR ATTENDING</a:t>
            </a:r>
            <a:endParaRPr/>
          </a:p>
        </p:txBody>
      </p:sp>
      <p:sp>
        <p:nvSpPr>
          <p:cNvPr id="594" name="Google Shape;594;p76"/>
          <p:cNvSpPr txBox="1"/>
          <p:nvPr>
            <p:ph idx="1" type="body"/>
          </p:nvPr>
        </p:nvSpPr>
        <p:spPr>
          <a:xfrm>
            <a:off x="5057830" y="3729970"/>
            <a:ext cx="40161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lang="es" sz="1100">
                <a:solidFill>
                  <a:srgbClr val="7F7F7F"/>
                </a:solidFill>
              </a:rPr>
              <a:t>A copy of the recording and a follow-up survey will be emailed within 24 hours.</a:t>
            </a:r>
            <a:endParaRPr/>
          </a:p>
        </p:txBody>
      </p:sp>
      <p:pic>
        <p:nvPicPr>
          <p:cNvPr id="595" name="Google Shape;59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9359" y="4439417"/>
            <a:ext cx="2287331" cy="60884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6"/>
          <p:cNvSpPr txBox="1"/>
          <p:nvPr/>
        </p:nvSpPr>
        <p:spPr>
          <a:xfrm>
            <a:off x="5357725" y="2571750"/>
            <a:ext cx="36792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Submit a webinar proposal at https://www.asist.org/meetings-events/webinars/</a:t>
            </a:r>
            <a:endParaRPr b="0" i="0" sz="14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ser" id="597" name="Google Shape;597;p76" title="Icon - Presenter Name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6309" y="2685380"/>
            <a:ext cx="402220" cy="402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" id="598" name="Google Shape;598;p76" title="Icon Presenter Email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6309" y="3296324"/>
            <a:ext cx="402220" cy="40222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6"/>
          <p:cNvSpPr txBox="1"/>
          <p:nvPr/>
        </p:nvSpPr>
        <p:spPr>
          <a:xfrm>
            <a:off x="5357725" y="3375550"/>
            <a:ext cx="25353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webinars@asist.org</a:t>
            </a:r>
            <a:endParaRPr sz="11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77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7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06" name="Google Shape;606;p77"/>
          <p:cNvSpPr txBox="1"/>
          <p:nvPr/>
        </p:nvSpPr>
        <p:spPr>
          <a:xfrm>
            <a:off x="882550" y="1678950"/>
            <a:ext cx="7045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Architecture of Wikidata</a:t>
            </a:r>
            <a:endParaRPr b="1" sz="5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8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Architecture of Wikidata</a:t>
            </a:r>
            <a:endParaRPr/>
          </a:p>
        </p:txBody>
      </p:sp>
      <p:sp>
        <p:nvSpPr>
          <p:cNvPr id="612" name="Google Shape;612;p78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13" name="Google Shape;61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650" y="542150"/>
            <a:ext cx="6775650" cy="47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9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Wikibase API</a:t>
            </a:r>
            <a:endParaRPr/>
          </a:p>
        </p:txBody>
      </p:sp>
      <p:sp>
        <p:nvSpPr>
          <p:cNvPr id="619" name="Google Shape;619;p79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20" name="Google Shape;62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5451"/>
            <a:ext cx="7205761" cy="45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9"/>
          <p:cNvSpPr txBox="1"/>
          <p:nvPr/>
        </p:nvSpPr>
        <p:spPr>
          <a:xfrm>
            <a:off x="287775" y="289250"/>
            <a:ext cx="629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solidFill>
                  <a:schemeClr val="hlink"/>
                </a:solidFill>
                <a:hlinkClick r:id="rId4"/>
              </a:rPr>
              <a:t>https://www.mediawiki.org/wiki/Wikibase/API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622" name="Google Shape;622;p79"/>
          <p:cNvSpPr txBox="1"/>
          <p:nvPr/>
        </p:nvSpPr>
        <p:spPr>
          <a:xfrm>
            <a:off x="7431375" y="1635800"/>
            <a:ext cx="539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Revision history of</a:t>
            </a:r>
            <a:br>
              <a:rPr lang="e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s">
                <a:latin typeface="Helvetica Neue"/>
                <a:ea typeface="Helvetica Neue"/>
                <a:cs typeface="Helvetica Neue"/>
                <a:sym typeface="Helvetica Neue"/>
              </a:rPr>
              <a:t>every page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0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Wikidata versus other Knowledge Graphs</a:t>
            </a:r>
            <a:endParaRPr/>
          </a:p>
        </p:txBody>
      </p:sp>
      <p:sp>
        <p:nvSpPr>
          <p:cNvPr id="628" name="Google Shape;628;p80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29" name="Google Shape;62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88" y="421251"/>
            <a:ext cx="7601820" cy="454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1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81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36" name="Google Shape;636;p81"/>
          <p:cNvSpPr txBox="1"/>
          <p:nvPr/>
        </p:nvSpPr>
        <p:spPr>
          <a:xfrm>
            <a:off x="882550" y="1678950"/>
            <a:ext cx="70455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Applications for managing Wikidata</a:t>
            </a:r>
            <a:endParaRPr b="1" sz="5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2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Existing tools: overview</a:t>
            </a:r>
            <a:endParaRPr/>
          </a:p>
        </p:txBody>
      </p:sp>
      <p:sp>
        <p:nvSpPr>
          <p:cNvPr id="642" name="Google Shape;642;p82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3" name="Google Shape;643;p82"/>
          <p:cNvSpPr txBox="1"/>
          <p:nvPr>
            <p:ph idx="1" type="body"/>
          </p:nvPr>
        </p:nvSpPr>
        <p:spPr>
          <a:xfrm>
            <a:off x="445900" y="470403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Edit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Help editing content, quality assurance, finding duplicates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Query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Completeness, natural language support, linked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Improve user interface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Hovering, enhanced search, summaries, keywords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Visualize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Maps, graph charts, etc. from queries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Working with the schema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Find properties, classes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Lexicographic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Lexeme forms and building, term sensing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Tools for programmers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Manipulate Wikidata answers in JSON</a:t>
            </a:r>
            <a:endParaRPr/>
          </a:p>
        </p:txBody>
      </p:sp>
      <p:sp>
        <p:nvSpPr>
          <p:cNvPr id="644" name="Google Shape;644;p82"/>
          <p:cNvSpPr txBox="1"/>
          <p:nvPr/>
        </p:nvSpPr>
        <p:spPr>
          <a:xfrm>
            <a:off x="95700" y="4480575"/>
            <a:ext cx="89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Find all tools at: </a:t>
            </a:r>
            <a:r>
              <a:rPr lang="es" u="sng">
                <a:solidFill>
                  <a:schemeClr val="hlink"/>
                </a:solidFill>
                <a:hlinkClick r:id="rId3"/>
              </a:rPr>
              <a:t>https://www.wikidata.org/wiki/Wikidata:Tools</a:t>
            </a:r>
            <a:r>
              <a:rPr lang="es"/>
              <a:t>  (Some are Wikibase gadgets)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3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Browsing tools</a:t>
            </a:r>
            <a:endParaRPr/>
          </a:p>
        </p:txBody>
      </p:sp>
      <p:sp>
        <p:nvSpPr>
          <p:cNvPr id="650" name="Google Shape;650;p83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51" name="Google Shape;65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441651"/>
            <a:ext cx="7364216" cy="45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4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Expert tools</a:t>
            </a:r>
            <a:endParaRPr/>
          </a:p>
        </p:txBody>
      </p:sp>
      <p:sp>
        <p:nvSpPr>
          <p:cNvPr id="657" name="Google Shape;657;p84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58" name="Google Shape;65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365451"/>
            <a:ext cx="6175857" cy="454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1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934608" y="0"/>
            <a:ext cx="727478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882550" y="1678950"/>
            <a:ext cx="7045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200"/>
              <a:t>Why Wikidata?</a:t>
            </a:r>
            <a:endParaRPr b="1" sz="52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5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Other queries to play around</a:t>
            </a:r>
            <a:endParaRPr/>
          </a:p>
        </p:txBody>
      </p:sp>
      <p:sp>
        <p:nvSpPr>
          <p:cNvPr id="664" name="Google Shape;664;p85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65" name="Google Shape;665;p85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30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Spanish political parties / Partidos políticos españoles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https://w.wiki/YJA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You will see that we also need to refer to other types of ”political parties”, such as electoral coalitions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Politicians that belong to Spanish political parties / Políticos que pertenece a partidos políticos españoles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https://w.wiki/YJJ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Sports / Deportes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 u="sng">
                <a:solidFill>
                  <a:schemeClr val="hlink"/>
                </a:solidFill>
                <a:hlinkClick r:id="rId5"/>
              </a:rPr>
              <a:t>https://w.wiki/YJK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Spanish Football Teams / Equipos de fútbol españoles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 u="sng">
                <a:solidFill>
                  <a:schemeClr val="hlink"/>
                </a:solidFill>
                <a:hlinkClick r:id="rId6"/>
              </a:rPr>
              <a:t>https://w.wiki/YJL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s"/>
              <a:t>Positions held by Pedro Sánchez / Cargos ocupados por Pedro Sánchez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s"/>
              <a:t>With their beginning and end </a:t>
            </a:r>
            <a:r>
              <a:rPr lang="es" u="sng">
                <a:solidFill>
                  <a:schemeClr val="hlink"/>
                </a:solidFill>
                <a:hlinkClick r:id="rId7"/>
              </a:rPr>
              <a:t>https://w.wiki/dNV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6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Property axioms</a:t>
            </a:r>
            <a:endParaRPr/>
          </a:p>
        </p:txBody>
      </p:sp>
      <p:sp>
        <p:nvSpPr>
          <p:cNvPr id="671" name="Google Shape;671;p86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72" name="Google Shape;67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366701"/>
            <a:ext cx="5694010" cy="454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7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Units</a:t>
            </a:r>
            <a:endParaRPr/>
          </a:p>
        </p:txBody>
      </p:sp>
      <p:sp>
        <p:nvSpPr>
          <p:cNvPr id="678" name="Google Shape;678;p87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79" name="Google Shape;679;p87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What is the elevation above sea level in LA?</a:t>
            </a:r>
            <a:endParaRPr/>
          </a:p>
        </p:txBody>
      </p:sp>
      <p:pic>
        <p:nvPicPr>
          <p:cNvPr id="680" name="Google Shape;68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01" y="1098175"/>
            <a:ext cx="6184825" cy="33956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1" name="Google Shape;68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127" y="376900"/>
            <a:ext cx="3272474" cy="20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7"/>
          <p:cNvSpPr txBox="1"/>
          <p:nvPr/>
        </p:nvSpPr>
        <p:spPr>
          <a:xfrm>
            <a:off x="383300" y="44937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Link to query: </a:t>
            </a:r>
            <a:r>
              <a:rPr lang="es" u="sng">
                <a:solidFill>
                  <a:schemeClr val="hlink"/>
                </a:solidFill>
                <a:hlinkClick r:id="rId5"/>
              </a:rPr>
              <a:t>https://w.wiki/CFs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8"/>
          <p:cNvSpPr txBox="1"/>
          <p:nvPr>
            <p:ph idx="1" type="body"/>
          </p:nvPr>
        </p:nvSpPr>
        <p:spPr>
          <a:xfrm>
            <a:off x="685800" y="540728"/>
            <a:ext cx="7772400" cy="4202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/>
              <a:t>Retrieving information about all properties used</a:t>
            </a:r>
            <a:br>
              <a:rPr lang="es"/>
            </a:br>
            <a:r>
              <a:rPr lang="es"/>
              <a:t>to describe LA (Q65)</a:t>
            </a:r>
            <a:endParaRPr/>
          </a:p>
        </p:txBody>
      </p:sp>
      <p:pic>
        <p:nvPicPr>
          <p:cNvPr id="688" name="Google Shape;68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22" y="1385550"/>
            <a:ext cx="5192154" cy="16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88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Property metadata</a:t>
            </a:r>
            <a:endParaRPr/>
          </a:p>
        </p:txBody>
      </p:sp>
      <p:sp>
        <p:nvSpPr>
          <p:cNvPr id="690" name="Google Shape;690;p88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91" name="Google Shape;691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2944" y="466650"/>
            <a:ext cx="2651000" cy="15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523" y="3134898"/>
            <a:ext cx="5810200" cy="16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Wikidata?</a:t>
            </a:r>
            <a:endParaRPr/>
          </a:p>
        </p:txBody>
      </p:sp>
      <p:sp>
        <p:nvSpPr>
          <p:cNvPr id="201" name="Google Shape;201;p32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00" y="365450"/>
            <a:ext cx="5327149" cy="4605251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32"/>
          <p:cNvSpPr txBox="1"/>
          <p:nvPr/>
        </p:nvSpPr>
        <p:spPr>
          <a:xfrm>
            <a:off x="6144000" y="136265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LOTS of data: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&gt; 99M items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&gt; 6,000 properties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&gt; 2,000,000 classes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&gt; 4,000 external id types</a:t>
            </a:r>
            <a:endParaRPr b="1"/>
          </a:p>
        </p:txBody>
      </p:sp>
      <p:sp>
        <p:nvSpPr>
          <p:cNvPr id="204" name="Google Shape;204;p32"/>
          <p:cNvSpPr txBox="1"/>
          <p:nvPr/>
        </p:nvSpPr>
        <p:spPr>
          <a:xfrm>
            <a:off x="2818675" y="974975"/>
            <a:ext cx="1391400" cy="4002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  <a:t>Good data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3142500" y="1922050"/>
            <a:ext cx="1391400" cy="4002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  <a:t>qualifiers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4533900" y="4108825"/>
            <a:ext cx="1391400" cy="6156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  <a:t>external </a:t>
            </a:r>
            <a:b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  <a:t>identifiers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More data than other KGs!</a:t>
            </a:r>
            <a:endParaRPr/>
          </a:p>
        </p:txBody>
      </p:sp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 rotWithShape="1">
          <a:blip r:embed="rId3">
            <a:alphaModFix/>
          </a:blip>
          <a:srcRect b="11730" l="0" r="0" t="0"/>
          <a:stretch/>
        </p:blipFill>
        <p:spPr>
          <a:xfrm>
            <a:off x="382700" y="376900"/>
            <a:ext cx="6751594" cy="45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1295400" y="60651"/>
            <a:ext cx="7772400" cy="22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More data than other KGs!</a:t>
            </a:r>
            <a:endParaRPr/>
          </a:p>
        </p:txBody>
      </p:sp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623954" y="4970700"/>
            <a:ext cx="216000" cy="1728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20" name="Google Shape;220;p34"/>
          <p:cNvPicPr preferRelativeResize="0"/>
          <p:nvPr/>
        </p:nvPicPr>
        <p:blipFill rotWithShape="1">
          <a:blip r:embed="rId3">
            <a:alphaModFix/>
          </a:blip>
          <a:srcRect b="11730" l="0" r="0" t="0"/>
          <a:stretch/>
        </p:blipFill>
        <p:spPr>
          <a:xfrm>
            <a:off x="382700" y="376900"/>
            <a:ext cx="6751594" cy="45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254" y="333075"/>
            <a:ext cx="3111621" cy="4681452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34"/>
          <p:cNvSpPr txBox="1"/>
          <p:nvPr/>
        </p:nvSpPr>
        <p:spPr>
          <a:xfrm>
            <a:off x="4212125" y="2425725"/>
            <a:ext cx="1391400" cy="8313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Helvetica Neue"/>
                <a:ea typeface="Helvetica Neue"/>
                <a:cs typeface="Helvetica Neue"/>
                <a:sym typeface="Helvetica Neue"/>
              </a:rPr>
              <a:t>no sport team, no identifiers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EG">
  <a:themeElements>
    <a:clrScheme name="Custom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