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Lst>
  <p:notesMasterIdLst>
    <p:notesMasterId r:id="rId60"/>
  </p:notesMasterIdLst>
  <p:sldIdLst>
    <p:sldId id="300" r:id="rId2"/>
    <p:sldId id="301" r:id="rId3"/>
    <p:sldId id="339" r:id="rId4"/>
    <p:sldId id="302" r:id="rId5"/>
    <p:sldId id="303" r:id="rId6"/>
    <p:sldId id="257" r:id="rId7"/>
    <p:sldId id="261" r:id="rId8"/>
    <p:sldId id="262" r:id="rId9"/>
    <p:sldId id="267" r:id="rId10"/>
    <p:sldId id="306" r:id="rId11"/>
    <p:sldId id="304" r:id="rId12"/>
    <p:sldId id="340" r:id="rId13"/>
    <p:sldId id="305" r:id="rId14"/>
    <p:sldId id="307" r:id="rId15"/>
    <p:sldId id="341" r:id="rId16"/>
    <p:sldId id="309" r:id="rId17"/>
    <p:sldId id="292" r:id="rId18"/>
    <p:sldId id="310" r:id="rId19"/>
    <p:sldId id="311" r:id="rId20"/>
    <p:sldId id="314" r:id="rId21"/>
    <p:sldId id="312" r:id="rId22"/>
    <p:sldId id="313" r:id="rId23"/>
    <p:sldId id="315" r:id="rId24"/>
    <p:sldId id="321" r:id="rId25"/>
    <p:sldId id="320" r:id="rId26"/>
    <p:sldId id="346" r:id="rId27"/>
    <p:sldId id="316" r:id="rId28"/>
    <p:sldId id="338" r:id="rId29"/>
    <p:sldId id="318" r:id="rId30"/>
    <p:sldId id="319" r:id="rId31"/>
    <p:sldId id="322" r:id="rId32"/>
    <p:sldId id="323" r:id="rId33"/>
    <p:sldId id="324" r:id="rId34"/>
    <p:sldId id="347" r:id="rId35"/>
    <p:sldId id="325" r:id="rId36"/>
    <p:sldId id="326" r:id="rId37"/>
    <p:sldId id="327" r:id="rId38"/>
    <p:sldId id="328" r:id="rId39"/>
    <p:sldId id="329" r:id="rId40"/>
    <p:sldId id="277" r:id="rId41"/>
    <p:sldId id="348" r:id="rId42"/>
    <p:sldId id="333" r:id="rId43"/>
    <p:sldId id="317" r:id="rId44"/>
    <p:sldId id="299" r:id="rId45"/>
    <p:sldId id="286" r:id="rId46"/>
    <p:sldId id="288" r:id="rId47"/>
    <p:sldId id="287" r:id="rId48"/>
    <p:sldId id="334" r:id="rId49"/>
    <p:sldId id="335" r:id="rId50"/>
    <p:sldId id="336" r:id="rId51"/>
    <p:sldId id="337" r:id="rId52"/>
    <p:sldId id="343" r:id="rId53"/>
    <p:sldId id="342" r:id="rId54"/>
    <p:sldId id="344" r:id="rId55"/>
    <p:sldId id="345" r:id="rId56"/>
    <p:sldId id="279" r:id="rId57"/>
    <p:sldId id="331" r:id="rId58"/>
    <p:sldId id="298" r:id="rId5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1pPr>
    <a:lvl2pPr marL="0" marR="0" indent="3429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2pPr>
    <a:lvl3pPr marL="0" marR="0" indent="6858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3pPr>
    <a:lvl4pPr marL="0" marR="0" indent="10287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4pPr>
    <a:lvl5pPr marL="0" marR="0" indent="13716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5pPr>
    <a:lvl6pPr marL="0" marR="0" indent="17145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6pPr>
    <a:lvl7pPr marL="0" marR="0" indent="20574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7pPr>
    <a:lvl8pPr marL="0" marR="0" indent="24003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8pPr>
    <a:lvl9pPr marL="0" marR="0" indent="274320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noFill/>
        </a:fill>
      </a:tcStyle>
    </a:wholeTbl>
    <a:band2H>
      <a:tcTxStyle/>
      <a:tcStyle>
        <a:tcBdr/>
        <a:fill>
          <a:solidFill>
            <a:srgbClr val="676164">
              <a:alpha val="36000"/>
            </a:srgbClr>
          </a:solidFill>
        </a:fill>
      </a:tcStyle>
    </a:band2H>
    <a:firstCol>
      <a:tcTxStyle>
        <a:fontRef idx="minor">
          <a:srgbClr val="FFFFFF"/>
        </a:fontRef>
        <a:srgbClr val="FFFFFF"/>
      </a:tcTxStyle>
      <a:tcStyle>
        <a:tcBdr>
          <a:left>
            <a:ln w="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Col>
    <a:lastRow>
      <a:tcTxStyle>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0" cap="flat">
              <a:noFill/>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lastRow>
    <a:firstRow>
      <a:tcTxStyle>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0" cap="flat">
              <a:noFill/>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71EB">
              <a:alpha val="60000"/>
            </a:srgbClr>
          </a:solidFill>
        </a:fill>
      </a:tcStyle>
    </a:firstRow>
  </a:tblStyle>
  <a:tblStyle styleId="{C7B018BB-80A7-4F77-B60F-C8B233D01FF8}" styleName="">
    <a:tblBg/>
    <a:wholeTbl>
      <a:tcTxStyle>
        <a:fontRef idx="minor">
          <a:srgbClr val="FFFFFF"/>
        </a:fontRef>
        <a:srgbClr val="FFFFFF"/>
      </a:tcTxStyle>
      <a:tcStyle>
        <a:tcBdr>
          <a:left>
            <a:ln w="25400" cap="flat">
              <a:solidFill>
                <a:srgbClr val="000000">
                  <a:alpha val="0"/>
                </a:srgbClr>
              </a:solidFill>
              <a:prstDash val="solid"/>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676163">
              <a:alpha val="36000"/>
            </a:srgbClr>
          </a:solidFill>
        </a:fill>
      </a:tcStyle>
    </a:wholeTbl>
    <a:band2H>
      <a:tcTxStyle/>
      <a:tcStyle>
        <a:tcBdr/>
        <a:fill>
          <a:solidFill>
            <a:srgbClr val="676163">
              <a:alpha val="0"/>
            </a:srgbClr>
          </a:solidFill>
        </a:fill>
      </a:tcStyle>
    </a:band2H>
    <a:firstCol>
      <a:tcTxStyle>
        <a:fontRef idx="minor">
          <a:srgbClr val="FFFFFF"/>
        </a:fontRef>
        <a:srgbClr val="FFFFFF"/>
      </a:tcTxStyle>
      <a:tcStyle>
        <a:tcBdr>
          <a:left>
            <a:ln w="0" cap="flat">
              <a:noFill/>
              <a:miter lim="400000"/>
            </a:ln>
          </a:left>
          <a:right>
            <a:ln w="25400" cap="flat">
              <a:solidFill>
                <a:srgbClr val="000000">
                  <a:alpha val="0"/>
                </a:srgbClr>
              </a:solidFill>
              <a:prstDash val="solid"/>
              <a:miter lim="400000"/>
            </a:ln>
          </a:right>
          <a:top>
            <a:ln w="25400" cap="flat">
              <a:solidFill>
                <a:srgbClr val="000000">
                  <a:alpha val="0"/>
                </a:srgbClr>
              </a:solidFill>
              <a:prstDash val="solid"/>
              <a:miter lim="400000"/>
            </a:ln>
          </a:top>
          <a:bottom>
            <a:ln w="25400" cap="flat">
              <a:solidFill>
                <a:srgbClr val="000000">
                  <a:alpha val="0"/>
                </a:srgbClr>
              </a:solidFill>
              <a:prstDash val="solid"/>
              <a:miter lim="400000"/>
            </a:ln>
          </a:bottom>
          <a:insideH>
            <a:ln w="25400" cap="flat">
              <a:solidFill>
                <a:srgbClr val="000000">
                  <a:alpha val="0"/>
                </a:srgbClr>
              </a:solidFill>
              <a:prstDash val="solid"/>
              <a:miter lim="400000"/>
            </a:ln>
          </a:insideH>
          <a:insideV>
            <a:ln w="25400" cap="flat">
              <a:solidFill>
                <a:srgbClr val="000000">
                  <a:alpha val="0"/>
                </a:srgbClr>
              </a:solidFill>
              <a:prstDash val="solid"/>
              <a:miter lim="400000"/>
            </a:ln>
          </a:insideV>
        </a:tcBdr>
        <a:fill>
          <a:solidFill>
            <a:srgbClr val="000000">
              <a:alpha val="25000"/>
            </a:srgb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25400" cap="flat">
              <a:solidFill>
                <a:srgbClr val="000000">
                  <a:alpha val="0"/>
                </a:srgbClr>
              </a:solidFill>
              <a:prstDash val="solid"/>
              <a:miter lim="400000"/>
            </a:ln>
          </a:insideH>
          <a:insideV>
            <a:ln w="12700" cap="flat">
              <a:noFill/>
              <a:miter lim="400000"/>
            </a:ln>
          </a:insideV>
        </a:tcBdr>
        <a:fill>
          <a:solidFill>
            <a:srgbClr val="0097EB">
              <a:alpha val="75000"/>
            </a:srgbClr>
          </a:solidFill>
        </a:fill>
      </a:tcStyle>
    </a:firstRow>
  </a:tblStyle>
  <a:tblStyle styleId="{EEE7283C-3CF3-47DC-8721-378D4A62B228}" styleName="">
    <a:tblBg/>
    <a:wholeTbl>
      <a:tcTxStyle>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noFill/>
              <a:miter lim="400000"/>
            </a:ln>
          </a:insideV>
        </a:tcBdr>
        <a:fill>
          <a:noFill/>
        </a:fill>
      </a:tcStyle>
    </a:wholeTbl>
    <a:band2H>
      <a:tcTxStyle/>
      <a:tcStyle>
        <a:tcBdr/>
        <a:fill>
          <a:solidFill>
            <a:srgbClr val="94908F">
              <a:alpha val="64999"/>
            </a:srgbClr>
          </a:solidFill>
        </a:fill>
      </a:tcStyle>
    </a:band2H>
    <a:firstCol>
      <a:tcTxStyle>
        <a:fontRef idx="minor">
          <a:srgbClr val="FFFFFF"/>
        </a:fontRef>
        <a:srgbClr val="FFFFFF"/>
      </a:tcTxStyle>
      <a:tcStyle>
        <a:tcBdr>
          <a:left>
            <a:ln w="12700" cap="flat">
              <a:noFill/>
              <a:miter lim="400000"/>
            </a:ln>
          </a:left>
          <a:right>
            <a:ln w="12700" cap="flat">
              <a:noFill/>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D71E00">
              <a:alpha val="80000"/>
            </a:srgbClr>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2800">
              <a:alpha val="80000"/>
            </a:srgbClr>
          </a:solidFill>
        </a:fill>
      </a:tcStyle>
    </a:firstRow>
  </a:tblStyle>
  <a:tblStyle styleId="{CF821DB8-F4EB-4A41-A1BA-3FCAFE7338EE}" styleName="">
    <a:tblBg/>
    <a:wholeTbl>
      <a:tcTxStyle>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wholeTbl>
    <a:band2H>
      <a:tcTxStyle/>
      <a:tcStyle>
        <a:tcBdr/>
        <a:fill>
          <a:solidFill>
            <a:srgbClr val="676163">
              <a:alpha val="0"/>
            </a:srgbClr>
          </a:solidFill>
        </a:fill>
      </a:tcStyle>
    </a:band2H>
    <a:firstCol>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lastRow>
    <a:firstRow>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solidFill>
            <a:srgbClr val="FFB400">
              <a:alpha val="90000"/>
            </a:srgbClr>
          </a:solidFill>
        </a:fill>
      </a:tcStyle>
    </a:firstRow>
  </a:tblStyle>
  <a:tblStyle styleId="{33BA23B1-9221-436E-865A-0063620EA4FD}" styleName="">
    <a:tblBg/>
    <a:wholeTbl>
      <a:tcTxStyle>
        <a:fontRef idx="minor">
          <a:srgbClr val="FFFFFF"/>
        </a:fontRef>
        <a:srgbClr val="FFFFFF"/>
      </a:tcTxStyle>
      <a:tcStyle>
        <a:tcBdr>
          <a:left>
            <a:ln w="12700" cap="flat">
              <a:solidFill>
                <a:srgbClr val="FFFFFF">
                  <a:alpha val="70000"/>
                </a:srgbClr>
              </a:solidFill>
              <a:prstDash val="solid"/>
              <a:miter lim="400000"/>
            </a:ln>
          </a:left>
          <a:right>
            <a:ln w="12700" cap="flat">
              <a:solidFill>
                <a:srgbClr val="FFFFFF">
                  <a:alpha val="70000"/>
                </a:srgbClr>
              </a:solidFill>
              <a:prstDash val="solid"/>
              <a:miter lim="400000"/>
            </a:ln>
          </a:right>
          <a:top>
            <a:ln w="12700" cap="flat">
              <a:solidFill>
                <a:srgbClr val="FFFFFF">
                  <a:alpha val="70000"/>
                </a:srgbClr>
              </a:solidFill>
              <a:prstDash val="solid"/>
              <a:miter lim="400000"/>
            </a:ln>
          </a:top>
          <a:bottom>
            <a:ln w="12700" cap="flat">
              <a:solidFill>
                <a:srgbClr val="FFFFFF">
                  <a:alpha val="70000"/>
                </a:srgbClr>
              </a:solidFill>
              <a:prstDash val="solid"/>
              <a:miter lim="400000"/>
            </a:ln>
          </a:bottom>
          <a:insideH>
            <a:ln w="12700" cap="flat">
              <a:solidFill>
                <a:srgbClr val="FFFFFF">
                  <a:alpha val="70000"/>
                </a:srgbClr>
              </a:solidFill>
              <a:prstDash val="solid"/>
              <a:miter lim="400000"/>
            </a:ln>
          </a:insideH>
          <a:insideV>
            <a:ln w="12700" cap="flat">
              <a:solidFill>
                <a:srgbClr val="FFFFFF">
                  <a:alpha val="70000"/>
                </a:srgbClr>
              </a:solidFill>
              <a:prstDash val="solid"/>
              <a:miter lim="400000"/>
            </a:ln>
          </a:insideV>
        </a:tcBdr>
        <a:fill>
          <a:noFill/>
        </a:fill>
      </a:tcStyle>
    </a:wholeTbl>
    <a:band2H>
      <a:tcTxStyle/>
      <a:tcStyle>
        <a:tcBdr/>
        <a:fill>
          <a:solidFill>
            <a:srgbClr val="676164">
              <a:alpha val="36000"/>
            </a:srgbClr>
          </a:solidFill>
        </a:fill>
      </a:tcStyle>
    </a:band2H>
    <a:firstCol>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76164">
              <a:alpha val="36000"/>
            </a:srgbClr>
          </a:solidFill>
        </a:fill>
      </a:tcStyle>
    </a:firstCol>
    <a:la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lastRow>
    <a:firstRow>
      <a:tcTxStyle>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27D7D">
              <a:alpha val="64999"/>
            </a:srgbClr>
          </a:solidFill>
        </a:fill>
      </a:tcStyle>
    </a:firstRow>
  </a:tblStyle>
  <a:tblStyle styleId="{2708684C-4D16-4618-839F-0558EEFCDFE6}" styleName="">
    <a:tblBg/>
    <a:wholeTbl>
      <a:tcTxStyle>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12700" cap="flat">
              <a:solidFill>
                <a:srgbClr val="FFFFFF">
                  <a:alpha val="50000"/>
                </a:srgbClr>
              </a:solidFill>
              <a:prstDash val="solid"/>
              <a:miter lim="400000"/>
            </a:ln>
          </a:insideV>
        </a:tcBdr>
        <a:fill>
          <a:noFill/>
        </a:fill>
      </a:tcStyle>
    </a:wholeTbl>
    <a:band2H>
      <a:tcTxStyle/>
      <a:tcStyle>
        <a:tcBdr/>
        <a:fill>
          <a:solidFill>
            <a:srgbClr val="676164">
              <a:alpha val="36000"/>
            </a:srgbClr>
          </a:solidFill>
        </a:fill>
      </a:tcStyle>
    </a:band2H>
    <a:firstCol>
      <a:tcTxStyle>
        <a:fontRef idx="minor">
          <a:srgbClr val="FFFFFF"/>
        </a:fontRef>
        <a:srgbClr val="FFFFFF"/>
      </a:tcTxStyle>
      <a:tcStyle>
        <a:tcBdr>
          <a:left>
            <a:ln w="12700" cap="flat">
              <a:noFill/>
              <a:miter lim="400000"/>
            </a:ln>
          </a:left>
          <a:right>
            <a:ln w="25400" cap="flat">
              <a:solidFill>
                <a:srgbClr val="FFFFFF">
                  <a:alpha val="50000"/>
                </a:srgbClr>
              </a:solidFill>
              <a:prstDash val="solid"/>
              <a:miter lim="400000"/>
            </a:ln>
          </a:right>
          <a:top>
            <a:ln w="12700" cap="flat">
              <a:solidFill>
                <a:srgbClr val="FFFFFF">
                  <a:alpha val="50000"/>
                </a:srgbClr>
              </a:solidFill>
              <a:prstDash val="solid"/>
              <a:miter lim="400000"/>
            </a:ln>
          </a:top>
          <a:bottom>
            <a:ln w="12700" cap="flat">
              <a:solidFill>
                <a:srgbClr val="FFFFFF">
                  <a:alpha val="50000"/>
                </a:srgbClr>
              </a:solidFill>
              <a:prstDash val="solid"/>
              <a:miter lim="400000"/>
            </a:ln>
          </a:bottom>
          <a:insideH>
            <a:ln w="12700" cap="flat">
              <a:solidFill>
                <a:srgbClr val="FFFFFF">
                  <a:alpha val="50000"/>
                </a:srgbClr>
              </a:solidFill>
              <a:prstDash val="solid"/>
              <a:miter lim="400000"/>
            </a:ln>
          </a:insideH>
          <a:insideV>
            <a:ln w="25400" cap="flat">
              <a:solidFill>
                <a:srgbClr val="FFFFFF">
                  <a:alpha val="50000"/>
                </a:srgbClr>
              </a:solidFill>
              <a:prstDash val="solid"/>
              <a:miter lim="400000"/>
            </a:ln>
          </a:insideV>
        </a:tcBdr>
        <a:fill>
          <a:noFill/>
        </a:fill>
      </a:tcStyle>
    </a:firstCol>
    <a:lastRow>
      <a:tcTxStyle>
        <a:fontRef idx="minor">
          <a:srgbClr val="FFFFFF"/>
        </a:fontRef>
        <a:srgbClr val="FFFFFF"/>
      </a:tcTxStyle>
      <a:tcStyle>
        <a:tcBdr>
          <a:left>
            <a:ln w="12700" cap="flat">
              <a:solidFill>
                <a:srgbClr val="FFFFFF">
                  <a:alpha val="50000"/>
                </a:srgbClr>
              </a:solidFill>
              <a:prstDash val="solid"/>
              <a:miter lim="400000"/>
            </a:ln>
          </a:left>
          <a:right>
            <a:ln w="12700" cap="flat">
              <a:solidFill>
                <a:srgbClr val="FFFFFF">
                  <a:alpha val="50000"/>
                </a:srgbClr>
              </a:solidFill>
              <a:prstDash val="solid"/>
              <a:miter lim="400000"/>
            </a:ln>
          </a:right>
          <a:top>
            <a:ln w="25400" cap="flat">
              <a:solidFill>
                <a:srgbClr val="FFFFFF">
                  <a:alpha val="50000"/>
                </a:srgbClr>
              </a:solidFill>
              <a:prstDash val="solid"/>
              <a:miter lim="400000"/>
            </a:ln>
          </a:top>
          <a:bottom>
            <a:ln w="12700" cap="flat">
              <a:noFill/>
              <a:miter lim="400000"/>
            </a:ln>
          </a:bottom>
          <a:insideH>
            <a:ln w="25400" cap="flat">
              <a:solidFill>
                <a:srgbClr val="A0A4A8"/>
              </a:solidFill>
              <a:prstDash val="solid"/>
              <a:miter lim="400000"/>
            </a:ln>
          </a:insideH>
          <a:insideV>
            <a:ln w="12700" cap="flat">
              <a:solidFill>
                <a:srgbClr val="FFFFFF">
                  <a:alpha val="50000"/>
                </a:srgbClr>
              </a:solidFill>
              <a:prstDash val="solid"/>
              <a:miter lim="400000"/>
            </a:ln>
          </a:insideV>
        </a:tcBdr>
        <a:fill>
          <a:solidFill>
            <a:srgbClr val="676164">
              <a:alpha val="36000"/>
            </a:srgbClr>
          </a:solidFill>
        </a:fill>
      </a:tcStyle>
    </a:lastRow>
    <a:firstRow>
      <a:tcTxStyle>
        <a:fontRef idx="minor">
          <a:srgbClr val="FFFFFF"/>
        </a:fontRef>
        <a:srgbClr val="FFFFFF"/>
      </a:tcTxStyle>
      <a:tcStyle>
        <a:tcBdr>
          <a:left>
            <a:ln w="25400" cap="flat">
              <a:solidFill>
                <a:srgbClr val="FFFFFF">
                  <a:alpha val="50000"/>
                </a:srgbClr>
              </a:solidFill>
              <a:prstDash val="solid"/>
              <a:miter lim="400000"/>
            </a:ln>
          </a:left>
          <a:right>
            <a:ln w="25400" cap="flat">
              <a:solidFill>
                <a:srgbClr val="FFFFFF">
                  <a:alpha val="50000"/>
                </a:srgbClr>
              </a:solidFill>
              <a:prstDash val="solid"/>
              <a:miter lim="400000"/>
            </a:ln>
          </a:right>
          <a:top>
            <a:ln w="12700" cap="flat">
              <a:noFill/>
              <a:miter lim="400000"/>
            </a:ln>
          </a:top>
          <a:bottom>
            <a:ln w="25400" cap="flat">
              <a:solidFill>
                <a:srgbClr val="FFFFFF">
                  <a:alpha val="50000"/>
                </a:srgbClr>
              </a:solidFill>
              <a:prstDash val="solid"/>
              <a:miter lim="400000"/>
            </a:ln>
          </a:bottom>
          <a:insideH>
            <a:ln w="25400" cap="flat">
              <a:solidFill>
                <a:srgbClr val="A0A4A8"/>
              </a:solidFill>
              <a:prstDash val="solid"/>
              <a:miter lim="400000"/>
            </a:ln>
          </a:insideH>
          <a:insideV>
            <a:ln w="25400" cap="flat">
              <a:solidFill>
                <a:srgbClr val="FFFFFF">
                  <a:alpha val="50000"/>
                </a:srgbClr>
              </a:solidFill>
              <a:prstDash val="solid"/>
              <a:miter lim="400000"/>
            </a:ln>
          </a:insideV>
        </a:tcBdr>
        <a:fill>
          <a:solidFill>
            <a:srgbClr val="676164">
              <a:alpha val="36000"/>
            </a:srgbClr>
          </a:solidFill>
        </a:fill>
      </a:tcStyle>
    </a:firstRow>
  </a:tblStyle>
  <a:tblStyle styleId="{8F44A2F1-9E1F-4B54-A3A2-5F16C0AD49E2}" styleName="">
    <a:tblBg/>
    <a:wholeTbl>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676163">
              <a:alpha val="36000"/>
            </a:srgbClr>
          </a:solidFill>
        </a:fill>
      </a:tcStyle>
    </a:wholeTbl>
    <a:band2H>
      <a:tcTxStyle/>
      <a:tcStyle>
        <a:tcBdr/>
        <a:fill>
          <a:solidFill>
            <a:srgbClr val="676163">
              <a:alpha val="0"/>
            </a:srgbClr>
          </a:solidFill>
        </a:fill>
      </a:tcStyle>
    </a:band2H>
    <a:firstCol>
      <a:tcTxStyle b="off" i="off">
        <a:fontRef idx="minor">
          <a:srgbClr val="FFFFFF"/>
        </a:fontRef>
        <a:srgbClr val="FFFFFF"/>
      </a:tcTxStyle>
      <a:tcStyle>
        <a:tcBdr>
          <a:left>
            <a:ln w="25400" cap="flat">
              <a:noFill/>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Col>
    <a:la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noFill/>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lastRow>
    <a:firstRow>
      <a:tcTxStyle b="off" i="off">
        <a:fontRef idx="minor">
          <a:srgbClr val="FFFFFF"/>
        </a:fontRef>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noFill/>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solidFill>
            <a:srgbClr val="0071EB">
              <a:alpha val="6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4"/>
    <p:restoredTop sz="83054"/>
  </p:normalViewPr>
  <p:slideViewPr>
    <p:cSldViewPr snapToGrid="0" snapToObjects="1">
      <p:cViewPr>
        <p:scale>
          <a:sx n="72" d="100"/>
          <a:sy n="72" d="100"/>
        </p:scale>
        <p:origin x="-592" y="264"/>
      </p:cViewPr>
      <p:guideLst>
        <p:guide orient="horz" pos="3072"/>
        <p:guide pos="4096"/>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98326918"/>
      </p:ext>
    </p:extLst>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e all gotten the message about data silos and how bad they are. They prevent data sharing, they keep us from taking advantage of the work of others. </a:t>
            </a:r>
            <a:endParaRPr lang="en-US" dirty="0"/>
          </a:p>
        </p:txBody>
      </p:sp>
    </p:spTree>
    <p:extLst>
      <p:ext uri="{BB962C8B-B14F-4D97-AF65-F5344CB8AC3E}">
        <p14:creationId xmlns:p14="http://schemas.microsoft.com/office/powerpoint/2010/main" val="179887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Dublin Core has had</a:t>
            </a:r>
            <a:r>
              <a:rPr lang="en-US" baseline="0" dirty="0" smtClean="0"/>
              <a:t> the ide </a:t>
            </a:r>
            <a:r>
              <a:rPr lang="en-US" baseline="0" dirty="0" err="1" smtClean="0"/>
              <a:t>aof</a:t>
            </a:r>
            <a:r>
              <a:rPr lang="en-US" baseline="0" dirty="0" smtClean="0"/>
              <a:t> application profiles since the late 1990s. This fits in well with the fact that DC is intended as a highly reusable vocabulary that can fit many different situations and needs. </a:t>
            </a:r>
            <a:endParaRPr lang="en-US" dirty="0"/>
          </a:p>
        </p:txBody>
      </p:sp>
    </p:spTree>
    <p:extLst>
      <p:ext uri="{BB962C8B-B14F-4D97-AF65-F5344CB8AC3E}">
        <p14:creationId xmlns:p14="http://schemas.microsoft.com/office/powerpoint/2010/main" val="1215395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in 2007. In keeping with the use of the place name to name things, this was first presented in Singapore.</a:t>
            </a:r>
            <a:endParaRPr lang="en-US" dirty="0"/>
          </a:p>
        </p:txBody>
      </p:sp>
    </p:spTree>
    <p:extLst>
      <p:ext uri="{BB962C8B-B14F-4D97-AF65-F5344CB8AC3E}">
        <p14:creationId xmlns:p14="http://schemas.microsoft.com/office/powerpoint/2010/main" val="1459523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the picture that you have in your head that tells you what aspect of the world your data covers, what</a:t>
            </a:r>
            <a:r>
              <a:rPr lang="en-US" baseline="0" dirty="0" smtClean="0"/>
              <a:t> are the "parts" or entities that make up your description of that world, and how the parts fit together.</a:t>
            </a:r>
          </a:p>
          <a:p>
            <a:endParaRPr lang="en-US" baseline="0" dirty="0" smtClean="0"/>
          </a:p>
          <a:p>
            <a:r>
              <a:rPr lang="en-US" baseline="0" dirty="0" smtClean="0"/>
              <a:t>Domain models can vary in their complexity and detail, and may have different levels of detail depending on the view that is needed at some moment in time.</a:t>
            </a:r>
            <a:endParaRPr lang="en-US" dirty="0"/>
          </a:p>
        </p:txBody>
      </p:sp>
    </p:spTree>
    <p:extLst>
      <p:ext uri="{BB962C8B-B14F-4D97-AF65-F5344CB8AC3E}">
        <p14:creationId xmlns:p14="http://schemas.microsoft.com/office/powerpoint/2010/main" val="197808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digital format of your profile </a:t>
            </a:r>
            <a:r>
              <a:rPr lang="mr-IN" baseline="0" dirty="0" smtClean="0"/>
              <a:t>–</a:t>
            </a:r>
            <a:r>
              <a:rPr lang="en-US" baseline="0" dirty="0" smtClean="0"/>
              <a:t> PDF, XML, etc. </a:t>
            </a:r>
            <a:endParaRPr lang="en-US" dirty="0"/>
          </a:p>
        </p:txBody>
      </p:sp>
    </p:spTree>
    <p:extLst>
      <p:ext uri="{BB962C8B-B14F-4D97-AF65-F5344CB8AC3E}">
        <p14:creationId xmlns:p14="http://schemas.microsoft.com/office/powerpoint/2010/main" val="1794448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Profiles generally</a:t>
            </a:r>
            <a:r>
              <a:rPr lang="en-US" baseline="0" dirty="0" smtClean="0"/>
              <a:t> are a reuse of vocabularies.</a:t>
            </a:r>
          </a:p>
          <a:p>
            <a:endParaRPr lang="en-US" baseline="0" dirty="0" smtClean="0"/>
          </a:p>
          <a:p>
            <a:r>
              <a:rPr lang="en-US" baseline="0" dirty="0" smtClean="0"/>
              <a:t>Like BIBFRAME, the profile can be a selection from a single vocabulary. In this case the profile's message is: I am a profile of BIBFRAME. I use some but not all of the BIBFRAME-defined vocabulary.</a:t>
            </a:r>
          </a:p>
          <a:p>
            <a:endParaRPr lang="en-US" baseline="0" dirty="0" smtClean="0"/>
          </a:p>
          <a:p>
            <a:r>
              <a:rPr lang="en-US" baseline="0" dirty="0" smtClean="0"/>
              <a:t>Profiles can make use of all or part of a vocabulary, but can add terms that they need but that are missing from the base vocabulary. This is the case with the DCAT profiles: they are based on the DCAT vocabulary, but in some cases the users of DCAT needed to add some information that was not covered by that vocabulary. If you have worked with the </a:t>
            </a:r>
            <a:r>
              <a:rPr lang="en-US" baseline="0" dirty="0" err="1" smtClean="0"/>
              <a:t>Europeana</a:t>
            </a:r>
            <a:r>
              <a:rPr lang="en-US" baseline="0" dirty="0" smtClean="0"/>
              <a:t> Data Model you may be familiar with profiles that have some </a:t>
            </a:r>
            <a:r>
              <a:rPr lang="en-US" baseline="0" dirty="0" err="1" smtClean="0"/>
              <a:t>Europeana</a:t>
            </a:r>
            <a:r>
              <a:rPr lang="en-US" baseline="0" dirty="0" smtClean="0"/>
              <a:t> elements but that also add their own terms or equivalents. The DCAT profiles have much overlap between them but each one has information that is not included in DCAT.</a:t>
            </a:r>
          </a:p>
          <a:p>
            <a:endParaRPr lang="en-US" baseline="0" dirty="0" smtClean="0"/>
          </a:p>
          <a:p>
            <a:r>
              <a:rPr lang="en-US" baseline="0" dirty="0" smtClean="0"/>
              <a:t>But profiles can also be not related to any single vocabulary. They can be a mix and match that essentially creates a new vocabulary. Oftentimes these vocabularies are not treated as profiles, and the line between a new vocabulary made up of existing terms and a profile is not distinct. We can say, however, that a profile does not have to be primarily based on any one vocabulary. Even </a:t>
            </a:r>
            <a:r>
              <a:rPr lang="en-US" baseline="0" dirty="0" err="1" smtClean="0"/>
              <a:t>Europeana</a:t>
            </a:r>
            <a:r>
              <a:rPr lang="en-US" baseline="0" dirty="0" smtClean="0"/>
              <a:t> and DCAT vocabularies make use of terms from Dublin Core, </a:t>
            </a:r>
            <a:endParaRPr lang="en-US" dirty="0"/>
          </a:p>
        </p:txBody>
      </p:sp>
    </p:spTree>
    <p:extLst>
      <p:ext uri="{BB962C8B-B14F-4D97-AF65-F5344CB8AC3E}">
        <p14:creationId xmlns:p14="http://schemas.microsoft.com/office/powerpoint/2010/main" val="19091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have to pay attention to how a term is defined before you reuse it. </a:t>
            </a:r>
            <a:endParaRPr lang="en-US" dirty="0"/>
          </a:p>
        </p:txBody>
      </p:sp>
    </p:spTree>
    <p:extLst>
      <p:ext uri="{BB962C8B-B14F-4D97-AF65-F5344CB8AC3E}">
        <p14:creationId xmlns:p14="http://schemas.microsoft.com/office/powerpoint/2010/main" val="6839067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a:t>
            </a:r>
            <a:endParaRPr lang="en-US" dirty="0"/>
          </a:p>
        </p:txBody>
      </p:sp>
    </p:spTree>
    <p:extLst>
      <p:ext uri="{BB962C8B-B14F-4D97-AF65-F5344CB8AC3E}">
        <p14:creationId xmlns:p14="http://schemas.microsoft.com/office/powerpoint/2010/main" val="2143768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problem is the validation code usually</a:t>
            </a:r>
            <a:r>
              <a:rPr lang="en-US" baseline="0" dirty="0" smtClean="0"/>
              <a:t> is pretty complex. This is an extremely simple example that say that my property "status" can be one of two things: "assigned" or "unassigned". So you an imagine how much code it takes to say something much more complicated. </a:t>
            </a:r>
          </a:p>
          <a:p>
            <a:endParaRPr lang="en-US" baseline="0" dirty="0" smtClean="0"/>
          </a:p>
          <a:p>
            <a:r>
              <a:rPr lang="en-US" baseline="0" dirty="0" smtClean="0"/>
              <a:t>It isn't reasonable to assume that everyone who creates metadata is capable of writing the needed validation code.</a:t>
            </a:r>
            <a:endParaRPr lang="en-US" dirty="0"/>
          </a:p>
        </p:txBody>
      </p:sp>
    </p:spTree>
    <p:extLst>
      <p:ext uri="{BB962C8B-B14F-4D97-AF65-F5344CB8AC3E}">
        <p14:creationId xmlns:p14="http://schemas.microsoft.com/office/powerpoint/2010/main" val="14409594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lot of things in data that cannot be validated, especially for those in the cultural heritage area where much of there metadata consists of text, and is based on decisions made by human beings, not on calculations. So</a:t>
            </a:r>
            <a:r>
              <a:rPr lang="en-US" baseline="0" dirty="0" smtClean="0"/>
              <a:t> although validation is important, validation alone won't describe a profile.</a:t>
            </a:r>
            <a:endParaRPr lang="en-US" dirty="0"/>
          </a:p>
        </p:txBody>
      </p:sp>
    </p:spTree>
    <p:extLst>
      <p:ext uri="{BB962C8B-B14F-4D97-AF65-F5344CB8AC3E}">
        <p14:creationId xmlns:p14="http://schemas.microsoft.com/office/powerpoint/2010/main" val="270762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22120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think of data silos</a:t>
            </a:r>
            <a:r>
              <a:rPr lang="en-US" baseline="0" dirty="0" smtClean="0"/>
              <a:t> as being the result of using different standards or different data formats.</a:t>
            </a:r>
            <a:endParaRPr lang="en-US" dirty="0"/>
          </a:p>
        </p:txBody>
      </p:sp>
    </p:spTree>
    <p:extLst>
      <p:ext uri="{BB962C8B-B14F-4D97-AF65-F5344CB8AC3E}">
        <p14:creationId xmlns:p14="http://schemas.microsoft.com/office/powerpoint/2010/main" val="308366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community decisions. If you do not include in your development of profiles the means to maintain and evolve the profiles, within a short time they cease being living solutions to your metadata needs.  </a:t>
            </a:r>
          </a:p>
          <a:p>
            <a:endParaRPr lang="en-US" baseline="0" dirty="0" smtClean="0"/>
          </a:p>
          <a:p>
            <a:r>
              <a:rPr lang="en-US" dirty="0" smtClean="0"/>
              <a:t>https://</a:t>
            </a:r>
            <a:r>
              <a:rPr lang="en-US" dirty="0" err="1" smtClean="0"/>
              <a:t>pro.europeana.eu</a:t>
            </a:r>
            <a:r>
              <a:rPr lang="en-US" dirty="0" smtClean="0"/>
              <a:t>/project/creation-and-governance-of-edm-mappings-profiles-and-extensions-task-force</a:t>
            </a:r>
          </a:p>
          <a:p>
            <a:endParaRPr lang="en-US" dirty="0" smtClean="0"/>
          </a:p>
          <a:p>
            <a:r>
              <a:rPr lang="en-US" dirty="0" smtClean="0"/>
              <a:t>http://</a:t>
            </a:r>
            <a:r>
              <a:rPr lang="en-US" dirty="0" err="1" smtClean="0"/>
              <a:t>makxdekkers.com</a:t>
            </a:r>
            <a:r>
              <a:rPr lang="en-US" dirty="0" smtClean="0"/>
              <a:t>/DXWG/DCAT-</a:t>
            </a:r>
            <a:r>
              <a:rPr lang="en-US" dirty="0" err="1" smtClean="0"/>
              <a:t>AP.pdf</a:t>
            </a:r>
            <a:endParaRPr lang="en-US" dirty="0" smtClean="0"/>
          </a:p>
          <a:p>
            <a:endParaRPr lang="en-US" dirty="0"/>
          </a:p>
        </p:txBody>
      </p:sp>
    </p:spTree>
    <p:extLst>
      <p:ext uri="{BB962C8B-B14F-4D97-AF65-F5344CB8AC3E}">
        <p14:creationId xmlns:p14="http://schemas.microsoft.com/office/powerpoint/2010/main" val="18452181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mention here that I am co-chairing the W3C group representing DC. That group will be creating a kind of "best</a:t>
            </a:r>
            <a:r>
              <a:rPr lang="en-US" baseline="0" dirty="0" smtClean="0"/>
              <a:t> practices" document but nothing so specific as code. The Dublin Core work is more detailed, but has not yet yielded a usable schema for profiles. Hopefully that is in progress.</a:t>
            </a:r>
            <a:endParaRPr lang="en-US" dirty="0"/>
          </a:p>
        </p:txBody>
      </p:sp>
    </p:spTree>
    <p:extLst>
      <p:ext uri="{BB962C8B-B14F-4D97-AF65-F5344CB8AC3E}">
        <p14:creationId xmlns:p14="http://schemas.microsoft.com/office/powerpoint/2010/main" val="494720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looks like an</a:t>
            </a:r>
            <a:r>
              <a:rPr lang="en-US" baseline="0" dirty="0" smtClean="0"/>
              <a:t> entity-relation diagram at this point. But more is needed.</a:t>
            </a:r>
            <a:endParaRPr lang="en-US" dirty="0"/>
          </a:p>
        </p:txBody>
      </p:sp>
    </p:spTree>
    <p:extLst>
      <p:ext uri="{BB962C8B-B14F-4D97-AF65-F5344CB8AC3E}">
        <p14:creationId xmlns:p14="http://schemas.microsoft.com/office/powerpoint/2010/main" val="19145358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sense, an application profile for an application profile. Not yet "finished",</a:t>
            </a:r>
            <a:r>
              <a:rPr lang="en-US" baseline="0" dirty="0" smtClean="0"/>
              <a:t> but may demonstrate that we can use something as simple as a spreadsheet to allow people to easily create application profiles that can be converted to a form that would allow for ingest and validation. All without the metadata schema creator having to write code.</a:t>
            </a:r>
          </a:p>
          <a:p>
            <a:endParaRPr lang="en-US" baseline="0" dirty="0" smtClean="0"/>
          </a:p>
          <a:p>
            <a:r>
              <a:rPr lang="en-US" baseline="0" dirty="0" smtClean="0"/>
              <a:t>Note in particular that very few of the elements here are required. (Those with an initial zero in the third column are optional.) An application profile could be simply a list of terms that are used for one or more resources, with a resource being a document, a person, a place, a subject. Whatever you want it to be.</a:t>
            </a:r>
            <a:endParaRPr lang="en-US" dirty="0"/>
          </a:p>
        </p:txBody>
      </p:sp>
    </p:spTree>
    <p:extLst>
      <p:ext uri="{BB962C8B-B14F-4D97-AF65-F5344CB8AC3E}">
        <p14:creationId xmlns:p14="http://schemas.microsoft.com/office/powerpoint/2010/main" val="1063848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Profiles need to give helpful information for humans, as</a:t>
            </a:r>
            <a:r>
              <a:rPr lang="en-US" baseline="0" dirty="0" smtClean="0"/>
              <a:t> well as having the basic structures that can be used to aid metadata creation and metadata consumption.</a:t>
            </a:r>
            <a:endParaRPr lang="en-US" dirty="0"/>
          </a:p>
        </p:txBody>
      </p:sp>
    </p:spTree>
    <p:extLst>
      <p:ext uri="{BB962C8B-B14F-4D97-AF65-F5344CB8AC3E}">
        <p14:creationId xmlns:p14="http://schemas.microsoft.com/office/powerpoint/2010/main" val="206557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Spreadsheets </a:t>
            </a:r>
            <a:r>
              <a:rPr lang="mr-IN" dirty="0" smtClean="0"/>
              <a:t>–</a:t>
            </a:r>
            <a:r>
              <a:rPr lang="en-US" dirty="0" smtClean="0"/>
              <a:t> which then become CSV files (comma separated files).</a:t>
            </a:r>
            <a:endParaRPr lang="en-US" dirty="0"/>
          </a:p>
        </p:txBody>
      </p:sp>
    </p:spTree>
    <p:extLst>
      <p:ext uri="{BB962C8B-B14F-4D97-AF65-F5344CB8AC3E}">
        <p14:creationId xmlns:p14="http://schemas.microsoft.com/office/powerpoint/2010/main" val="1600676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would be ideal</a:t>
            </a:r>
            <a:r>
              <a:rPr lang="en-US" baseline="0" dirty="0" smtClean="0"/>
              <a:t> to be able to express all of the rules that would be necessary to validate your data. That can get to be quite complex.</a:t>
            </a:r>
            <a:endParaRPr lang="en-US" dirty="0"/>
          </a:p>
        </p:txBody>
      </p:sp>
    </p:spTree>
    <p:extLst>
      <p:ext uri="{BB962C8B-B14F-4D97-AF65-F5344CB8AC3E}">
        <p14:creationId xmlns:p14="http://schemas.microsoft.com/office/powerpoint/2010/main" val="1074691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include in this simple view of profiles an easy way to include validation rules, or at least the most</a:t>
            </a:r>
            <a:r>
              <a:rPr lang="en-US" baseline="0" dirty="0" smtClean="0"/>
              <a:t> basic validation rules? That would go a long way to aiding interoperability of datasets.</a:t>
            </a:r>
            <a:endParaRPr lang="en-US" dirty="0"/>
          </a:p>
        </p:txBody>
      </p:sp>
    </p:spTree>
    <p:extLst>
      <p:ext uri="{BB962C8B-B14F-4D97-AF65-F5344CB8AC3E}">
        <p14:creationId xmlns:p14="http://schemas.microsoft.com/office/powerpoint/2010/main" val="22396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just because we use the same basic standard, it doesn't mean that we are producing identical data. As anyone who has tried to consume data from another institution or project knows, there are always local</a:t>
            </a:r>
            <a:r>
              <a:rPr lang="en-US" baseline="0" dirty="0" smtClean="0"/>
              <a:t> variations </a:t>
            </a:r>
            <a:r>
              <a:rPr lang="mr-IN" baseline="0" dirty="0" smtClean="0"/>
              <a:t>–</a:t>
            </a:r>
            <a:r>
              <a:rPr lang="en-US" baseline="0" dirty="0" smtClean="0"/>
              <a:t> variations in which fields or terms are used, variations in how the data has been recorded. Even when we think we are not creating data in a silo, in many cases we are. It's difficult to avoid have your data be your data.</a:t>
            </a:r>
          </a:p>
          <a:p>
            <a:endParaRPr lang="en-US" baseline="0" dirty="0" smtClean="0"/>
          </a:p>
          <a:p>
            <a:r>
              <a:rPr lang="en-US" baseline="0" dirty="0" smtClean="0"/>
              <a:t>I'm going to talk about how application profiles can help with data sharing and data reuse.</a:t>
            </a:r>
            <a:endParaRPr lang="en-US" dirty="0"/>
          </a:p>
        </p:txBody>
      </p:sp>
    </p:spTree>
    <p:extLst>
      <p:ext uri="{BB962C8B-B14F-4D97-AF65-F5344CB8AC3E}">
        <p14:creationId xmlns:p14="http://schemas.microsoft.com/office/powerpoint/2010/main" val="2028287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are many things</a:t>
            </a:r>
            <a:endParaRPr lang="en-US" dirty="0"/>
          </a:p>
        </p:txBody>
      </p:sp>
    </p:spTree>
    <p:extLst>
      <p:ext uri="{BB962C8B-B14F-4D97-AF65-F5344CB8AC3E}">
        <p14:creationId xmlns:p14="http://schemas.microsoft.com/office/powerpoint/2010/main" val="925010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a:spLocks noGrp="1" noRot="1" noChangeAspect="1"/>
          </p:cNvSpPr>
          <p:nvPr>
            <p:ph type="sldImg"/>
          </p:nvPr>
        </p:nvSpPr>
        <p:spPr>
          <a:prstGeom prst="rect">
            <a:avLst/>
          </a:prstGeom>
        </p:spPr>
        <p:txBody>
          <a:bodyPr/>
          <a:lstStyle/>
          <a:p>
            <a:endParaRPr/>
          </a:p>
        </p:txBody>
      </p:sp>
      <p:sp>
        <p:nvSpPr>
          <p:cNvPr id="141" name="Shape 141"/>
          <p:cNvSpPr>
            <a:spLocks noGrp="1"/>
          </p:cNvSpPr>
          <p:nvPr>
            <p:ph type="body" sz="quarter" idx="1"/>
          </p:nvPr>
        </p:nvSpPr>
        <p:spPr>
          <a:prstGeom prst="rect">
            <a:avLst/>
          </a:prstGeom>
        </p:spPr>
        <p:txBody>
          <a:bodyPr/>
          <a:lstStyle/>
          <a:p>
            <a:r>
              <a:t>Rather like the schema.org focus in terms of data providers = anyone with data on the web.</a:t>
            </a:r>
          </a:p>
          <a:p>
            <a:endParaRPr/>
          </a:p>
          <a:p>
            <a:r>
              <a:t>These folks are not always coders, and may have experience limited to a only a few technologies. Any solution has to fit into their toolbox; we can’t require them to re-tool to use this solution.</a:t>
            </a:r>
          </a:p>
        </p:txBody>
      </p:sp>
    </p:spTree>
    <p:extLst>
      <p:ext uri="{BB962C8B-B14F-4D97-AF65-F5344CB8AC3E}">
        <p14:creationId xmlns:p14="http://schemas.microsoft.com/office/powerpoint/2010/main" val="19050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there is no standard format for application profiles</a:t>
            </a:r>
            <a:endParaRPr lang="en-US" dirty="0"/>
          </a:p>
        </p:txBody>
      </p:sp>
    </p:spTree>
    <p:extLst>
      <p:ext uri="{BB962C8B-B14F-4D97-AF65-F5344CB8AC3E}">
        <p14:creationId xmlns:p14="http://schemas.microsoft.com/office/powerpoint/2010/main" val="211125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Profiles exist today, and take many forms. This is an example of a profile based on the Dataset Catalog (DCAT) vocabulary. There</a:t>
            </a:r>
            <a:r>
              <a:rPr lang="en-US" baseline="0" dirty="0" smtClean="0"/>
              <a:t> a number of different application profiles based on this vocabulary, which is was developed to support government open data in the European Union, although it also used elsewhere. Many countries have created application profiles that are specific to their country because they each had some specific needs. Those choices are recorded in the application profiles which generally take the form of documents.</a:t>
            </a:r>
            <a:endParaRPr lang="en-US" dirty="0"/>
          </a:p>
        </p:txBody>
      </p:sp>
    </p:spTree>
    <p:extLst>
      <p:ext uri="{BB962C8B-B14F-4D97-AF65-F5344CB8AC3E}">
        <p14:creationId xmlns:p14="http://schemas.microsoft.com/office/powerpoint/2010/main" val="990525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profile based on the BIBFRAME vocabulary. </a:t>
            </a:r>
          </a:p>
        </p:txBody>
      </p:sp>
    </p:spTree>
    <p:extLst>
      <p:ext uri="{BB962C8B-B14F-4D97-AF65-F5344CB8AC3E}">
        <p14:creationId xmlns:p14="http://schemas.microsoft.com/office/powerpoint/2010/main" val="2624716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is information about each term, including what type of value is expect (whether it will be a URI for a thing or will be text). </a:t>
            </a:r>
            <a:endParaRPr lang="en-US" dirty="0"/>
          </a:p>
        </p:txBody>
      </p:sp>
    </p:spTree>
    <p:extLst>
      <p:ext uri="{BB962C8B-B14F-4D97-AF65-F5344CB8AC3E}">
        <p14:creationId xmlns:p14="http://schemas.microsoft.com/office/powerpoint/2010/main" val="1503141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653" y="1364357"/>
            <a:ext cx="8193054" cy="3657801"/>
          </a:xfrm>
        </p:spPr>
        <p:txBody>
          <a:bodyPr bIns="0" anchor="b">
            <a:normAutofit/>
          </a:bodyPr>
          <a:lstStyle>
            <a:lvl1pPr algn="l">
              <a:defRPr sz="7680"/>
            </a:lvl1pPr>
          </a:lstStyle>
          <a:p>
            <a:r>
              <a:rPr lang="en-US" smtClean="0"/>
              <a:t>Click to edit Master title style</a:t>
            </a:r>
            <a:endParaRPr lang="en-US" dirty="0"/>
          </a:p>
        </p:txBody>
      </p:sp>
      <p:sp>
        <p:nvSpPr>
          <p:cNvPr id="3" name="Subtitle 2"/>
          <p:cNvSpPr>
            <a:spLocks noGrp="1"/>
          </p:cNvSpPr>
          <p:nvPr>
            <p:ph type="subTitle" idx="1"/>
          </p:nvPr>
        </p:nvSpPr>
        <p:spPr>
          <a:xfrm>
            <a:off x="1600653" y="5022159"/>
            <a:ext cx="8193054" cy="1390394"/>
          </a:xfrm>
        </p:spPr>
        <p:txBody>
          <a:bodyPr tIns="91440" bIns="91440">
            <a:normAutofit/>
          </a:bodyPr>
          <a:lstStyle>
            <a:lvl1pPr marL="0" indent="0" algn="l">
              <a:buNone/>
              <a:defRPr sz="2276" b="0">
                <a:solidFill>
                  <a:schemeClr val="tx1"/>
                </a:solidFill>
              </a:defRPr>
            </a:lvl1pPr>
            <a:lvl2pPr marL="487672" indent="0" algn="ctr">
              <a:buNone/>
              <a:defRPr sz="2133"/>
            </a:lvl2pPr>
            <a:lvl3pPr marL="975345" indent="0" algn="ctr">
              <a:buNone/>
              <a:defRPr sz="1920"/>
            </a:lvl3pPr>
            <a:lvl4pPr marL="1463017" indent="0" algn="ctr">
              <a:buNone/>
              <a:defRPr sz="1707"/>
            </a:lvl4pPr>
            <a:lvl5pPr marL="1950690" indent="0" algn="ctr">
              <a:buNone/>
              <a:defRPr sz="1707"/>
            </a:lvl5pPr>
            <a:lvl6pPr marL="2438362" indent="0" algn="ctr">
              <a:buNone/>
              <a:defRPr sz="1707"/>
            </a:lvl6pPr>
            <a:lvl7pPr marL="2926034" indent="0" algn="ctr">
              <a:buNone/>
              <a:defRPr sz="1707"/>
            </a:lvl7pPr>
            <a:lvl8pPr marL="3413707" indent="0" algn="ctr">
              <a:buNone/>
              <a:defRPr sz="1707"/>
            </a:lvl8pPr>
            <a:lvl9pPr marL="3901379" indent="0" algn="ctr">
              <a:buNone/>
              <a:defRPr sz="1707"/>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pPr/>
              <a:t>6/9/18</a:t>
            </a:fld>
            <a:endParaRPr lang="en-US" dirty="0"/>
          </a:p>
        </p:txBody>
      </p:sp>
      <p:sp>
        <p:nvSpPr>
          <p:cNvPr id="5" name="Footer Placeholder 4"/>
          <p:cNvSpPr>
            <a:spLocks noGrp="1"/>
          </p:cNvSpPr>
          <p:nvPr>
            <p:ph type="ftr" sz="quarter" idx="11"/>
          </p:nvPr>
        </p:nvSpPr>
        <p:spPr>
          <a:xfrm>
            <a:off x="1600653" y="468350"/>
            <a:ext cx="4824383" cy="439753"/>
          </a:xfrm>
        </p:spPr>
        <p:txBody>
          <a:bodyPr/>
          <a:lstStyle/>
          <a:p>
            <a:endParaRPr lang="en-US" dirty="0"/>
          </a:p>
        </p:txBody>
      </p:sp>
      <p:sp>
        <p:nvSpPr>
          <p:cNvPr id="6" name="Slide Number Placeholder 5"/>
          <p:cNvSpPr>
            <a:spLocks noGrp="1"/>
          </p:cNvSpPr>
          <p:nvPr>
            <p:ph type="sldNum" sz="quarter" idx="12"/>
          </p:nvPr>
        </p:nvSpPr>
        <p:spPr>
          <a:xfrm>
            <a:off x="9793708" y="187349"/>
            <a:ext cx="1140629" cy="716200"/>
          </a:xfrm>
        </p:spPr>
        <p:txBody>
          <a:bodyPr/>
          <a:lstStyle/>
          <a:p>
            <a:pPr>
              <a:defRPr>
                <a:effectLst/>
              </a:defRPr>
            </a:pPr>
            <a:fld id="{86CB4B4D-7CA3-9044-876B-883B54F8677D}" type="slidenum">
              <a:rPr lang="uk-UA" smtClean="0"/>
              <a:t>‹#›</a:t>
            </a:fld>
            <a:endParaRPr lang="uk-UA"/>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600654" y="915149"/>
            <a:ext cx="9350451" cy="221082"/>
          </a:xfrm>
          <a:prstGeom prst="rect">
            <a:avLst/>
          </a:prstGeom>
          <a:noFill/>
          <a:ln>
            <a:noFill/>
          </a:ln>
        </p:spPr>
      </p:pic>
    </p:spTree>
    <p:extLst>
      <p:ext uri="{BB962C8B-B14F-4D97-AF65-F5344CB8AC3E}">
        <p14:creationId xmlns:p14="http://schemas.microsoft.com/office/powerpoint/2010/main" val="613400333"/>
      </p:ext>
    </p:extLst>
  </p:cSld>
  <p:clrMapOvr>
    <a:masterClrMapping/>
  </p:clrMapOvr>
  <p:extLst>
    <p:ext uri="{DCECCB84-F9BA-43D5-87BE-67443E8EF086}">
      <p15:sldGuideLst xmlns:p15="http://schemas.microsoft.com/office/powerpoint/2012/main" xmlns=""/>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effectLst/>
              </a:defRPr>
            </a:pPr>
            <a:fld id="{86CB4B4D-7CA3-9044-876B-883B54F8677D}" type="slidenum">
              <a:rPr lang="uk-UA" smtClean="0"/>
              <a:t>‹#›</a:t>
            </a:fld>
            <a:endParaRPr lang="uk-UA"/>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600654" y="915149"/>
            <a:ext cx="9350451" cy="221082"/>
          </a:xfrm>
          <a:prstGeom prst="rect">
            <a:avLst/>
          </a:prstGeom>
          <a:noFill/>
          <a:ln>
            <a:noFill/>
          </a:ln>
        </p:spPr>
      </p:pic>
    </p:spTree>
    <p:extLst>
      <p:ext uri="{BB962C8B-B14F-4D97-AF65-F5344CB8AC3E}">
        <p14:creationId xmlns:p14="http://schemas.microsoft.com/office/powerpoint/2010/main" val="117227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67392" y="1132513"/>
            <a:ext cx="1568750" cy="6631204"/>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581384" y="1132513"/>
            <a:ext cx="7539335" cy="66312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effectLst/>
              </a:defRPr>
            </a:pPr>
            <a:fld id="{86CB4B4D-7CA3-9044-876B-883B54F8677D}" type="slidenum">
              <a:rPr lang="uk-UA" smtClean="0"/>
              <a:t>‹#›</a:t>
            </a:fld>
            <a:endParaRPr lang="uk-UA"/>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59215" b="36435"/>
          <a:stretch/>
        </p:blipFill>
        <p:spPr>
          <a:xfrm rot="5400000">
            <a:off x="7972110" y="4338196"/>
            <a:ext cx="6632448" cy="221082"/>
          </a:xfrm>
          <a:prstGeom prst="rect">
            <a:avLst/>
          </a:prstGeom>
          <a:noFill/>
          <a:ln>
            <a:noFill/>
          </a:ln>
        </p:spPr>
      </p:pic>
    </p:spTree>
    <p:extLst>
      <p:ext uri="{BB962C8B-B14F-4D97-AF65-F5344CB8AC3E}">
        <p14:creationId xmlns:p14="http://schemas.microsoft.com/office/powerpoint/2010/main" val="1337534446"/>
      </p:ext>
    </p:extLst>
  </p:cSld>
  <p:clrMapOvr>
    <a:masterClrMapping/>
  </p:clrMapOvr>
  <p:extLst>
    <p:ext uri="{DCECCB84-F9BA-43D5-87BE-67443E8EF086}">
      <p15:sldGuideLst xmlns:p15="http://schemas.microsoft.com/office/powerpoint/2012/main" xmlns=""/>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rPr dirty="0"/>
              <a:t>Title Text</a:t>
            </a:r>
          </a:p>
        </p:txBody>
      </p:sp>
      <p:sp>
        <p:nvSpPr>
          <p:cNvPr id="30" name="Body Level One…"/>
          <p:cNvSpPr txBox="1">
            <a:spLocks noGrp="1"/>
          </p:cNvSpPr>
          <p:nvPr>
            <p:ph type="body" idx="1"/>
          </p:nvPr>
        </p:nvSpPr>
        <p:spPr>
          <a:xfrm>
            <a:off x="787400" y="2768600"/>
            <a:ext cx="11430000" cy="5715000"/>
          </a:xfrm>
          <a:prstGeom prst="rect">
            <a:avLst/>
          </a:prstGeom>
        </p:spPr>
        <p:txBody>
          <a:bodyPr numCol="2" spcCol="571500" anchor="t"/>
          <a:lstStyle>
            <a:lvl1pPr>
              <a:spcBef>
                <a:spcPts val="2400"/>
              </a:spcBef>
              <a:buBlip>
                <a:blip r:embed="rId2"/>
              </a:buBlip>
            </a:lvl1pPr>
            <a:lvl2pPr>
              <a:spcBef>
                <a:spcPts val="2400"/>
              </a:spcBef>
              <a:buBlip>
                <a:blip r:embed="rId2"/>
              </a:buBlip>
            </a:lvl2pPr>
            <a:lvl3pPr>
              <a:spcBef>
                <a:spcPts val="2400"/>
              </a:spcBef>
              <a:buBlip>
                <a:blip r:embed="rId2"/>
              </a:buBlip>
            </a:lvl3pPr>
            <a:lvl4pPr>
              <a:spcBef>
                <a:spcPts val="2400"/>
              </a:spcBef>
              <a:buBlip>
                <a:blip r:embed="rId2"/>
              </a:buBlip>
            </a:lvl4pPr>
            <a:lvl5pPr>
              <a:spcBef>
                <a:spcPts val="2400"/>
              </a:spcBef>
              <a:buBlip>
                <a:blip r:embed="rId2"/>
              </a:buBlip>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31" name="Slide Number"/>
          <p:cNvSpPr txBox="1">
            <a:spLocks noGrp="1"/>
          </p:cNvSpPr>
          <p:nvPr>
            <p:ph type="sldNum" sz="quarter" idx="2"/>
          </p:nvPr>
        </p:nvSpPr>
        <p:spPr>
          <a:prstGeom prst="rect">
            <a:avLst/>
          </a:prstGeom>
        </p:spPr>
        <p:txBody>
          <a:bodyPr/>
          <a:lstStyle/>
          <a:p>
            <a:pPr>
              <a:defRPr>
                <a:effectLst/>
              </a:defRPr>
            </a:pPr>
            <a:fld id="{86CB4B4D-7CA3-9044-876B-883B54F8677D}" type="slidenum">
              <a:t>‹#›</a:t>
            </a:fld>
            <a:endParaRPr/>
          </a:p>
        </p:txBody>
      </p:sp>
    </p:spTree>
    <p:extLst>
      <p:ext uri="{BB962C8B-B14F-4D97-AF65-F5344CB8AC3E}">
        <p14:creationId xmlns:p14="http://schemas.microsoft.com/office/powerpoint/2010/main" val="1271600720"/>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6/9/18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effectLst/>
              </a:defRPr>
            </a:pPr>
            <a:fld id="{86CB4B4D-7CA3-9044-876B-883B54F8677D}" type="slidenum">
              <a:rPr lang="uk-UA" smtClean="0"/>
              <a:t>‹#›</a:t>
            </a:fld>
            <a:endParaRPr lang="uk-UA"/>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600654" y="915149"/>
            <a:ext cx="9350451" cy="221082"/>
          </a:xfrm>
          <a:prstGeom prst="rect">
            <a:avLst/>
          </a:prstGeom>
          <a:noFill/>
          <a:ln>
            <a:noFill/>
          </a:ln>
        </p:spPr>
      </p:pic>
    </p:spTree>
    <p:extLst>
      <p:ext uri="{BB962C8B-B14F-4D97-AF65-F5344CB8AC3E}">
        <p14:creationId xmlns:p14="http://schemas.microsoft.com/office/powerpoint/2010/main" val="149789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653" y="2497607"/>
            <a:ext cx="8197891" cy="2915649"/>
          </a:xfrm>
        </p:spPr>
        <p:txBody>
          <a:bodyPr anchor="b">
            <a:normAutofit/>
          </a:bodyPr>
          <a:lstStyle>
            <a:lvl1pPr algn="l">
              <a:defRPr sz="4551"/>
            </a:lvl1pPr>
          </a:lstStyle>
          <a:p>
            <a:r>
              <a:rPr lang="en-US" smtClean="0"/>
              <a:t>Click to edit Master title style</a:t>
            </a:r>
            <a:endParaRPr lang="en-US" dirty="0"/>
          </a:p>
        </p:txBody>
      </p:sp>
      <p:sp>
        <p:nvSpPr>
          <p:cNvPr id="3" name="Text Placeholder 2"/>
          <p:cNvSpPr>
            <a:spLocks noGrp="1"/>
          </p:cNvSpPr>
          <p:nvPr>
            <p:ph type="body" idx="1"/>
          </p:nvPr>
        </p:nvSpPr>
        <p:spPr>
          <a:xfrm>
            <a:off x="1600654" y="5413257"/>
            <a:ext cx="8197891" cy="1440610"/>
          </a:xfrm>
        </p:spPr>
        <p:txBody>
          <a:bodyPr tIns="91440">
            <a:normAutofit/>
          </a:bodyPr>
          <a:lstStyle>
            <a:lvl1pPr marL="0" indent="0" algn="l">
              <a:buNone/>
              <a:defRPr sz="2844">
                <a:solidFill>
                  <a:schemeClr val="tx1"/>
                </a:solidFill>
              </a:defRPr>
            </a:lvl1pPr>
            <a:lvl2pPr marL="487672" indent="0">
              <a:buNone/>
              <a:defRPr sz="2133">
                <a:solidFill>
                  <a:schemeClr val="tx1">
                    <a:tint val="75000"/>
                  </a:schemeClr>
                </a:solidFill>
              </a:defRPr>
            </a:lvl2pPr>
            <a:lvl3pPr marL="975345" indent="0">
              <a:buNone/>
              <a:defRPr sz="1920">
                <a:solidFill>
                  <a:schemeClr val="tx1">
                    <a:tint val="75000"/>
                  </a:schemeClr>
                </a:solidFill>
              </a:defRPr>
            </a:lvl3pPr>
            <a:lvl4pPr marL="1463017" indent="0">
              <a:buNone/>
              <a:defRPr sz="1707">
                <a:solidFill>
                  <a:schemeClr val="tx1">
                    <a:tint val="75000"/>
                  </a:schemeClr>
                </a:solidFill>
              </a:defRPr>
            </a:lvl4pPr>
            <a:lvl5pPr marL="1950690" indent="0">
              <a:buNone/>
              <a:defRPr sz="1707">
                <a:solidFill>
                  <a:schemeClr val="tx1">
                    <a:tint val="75000"/>
                  </a:schemeClr>
                </a:solidFill>
              </a:defRPr>
            </a:lvl5pPr>
            <a:lvl6pPr marL="2438362" indent="0">
              <a:buNone/>
              <a:defRPr sz="1707">
                <a:solidFill>
                  <a:schemeClr val="tx1">
                    <a:tint val="75000"/>
                  </a:schemeClr>
                </a:solidFill>
              </a:defRPr>
            </a:lvl6pPr>
            <a:lvl7pPr marL="2926034" indent="0">
              <a:buNone/>
              <a:defRPr sz="1707">
                <a:solidFill>
                  <a:schemeClr val="tx1">
                    <a:tint val="75000"/>
                  </a:schemeClr>
                </a:solidFill>
              </a:defRPr>
            </a:lvl7pPr>
            <a:lvl8pPr marL="3413707" indent="0">
              <a:buNone/>
              <a:defRPr sz="1707">
                <a:solidFill>
                  <a:schemeClr val="tx1">
                    <a:tint val="75000"/>
                  </a:schemeClr>
                </a:solidFill>
              </a:defRPr>
            </a:lvl8pPr>
            <a:lvl9pPr marL="3901379" indent="0">
              <a:buNone/>
              <a:defRPr sz="170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pPr/>
              <a:t>6/9/18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effectLst/>
              </a:defRPr>
            </a:pPr>
            <a:fld id="{86CB4B4D-7CA3-9044-876B-883B54F8677D}" type="slidenum">
              <a:rPr lang="uk-UA" smtClean="0"/>
              <a:t>‹#›</a:t>
            </a:fld>
            <a:endParaRPr lang="uk-UA"/>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600654" y="915149"/>
            <a:ext cx="9350451" cy="221082"/>
          </a:xfrm>
          <a:prstGeom prst="rect">
            <a:avLst/>
          </a:prstGeom>
          <a:noFill/>
          <a:ln>
            <a:noFill/>
          </a:ln>
        </p:spPr>
      </p:pic>
    </p:spTree>
    <p:extLst>
      <p:ext uri="{BB962C8B-B14F-4D97-AF65-F5344CB8AC3E}">
        <p14:creationId xmlns:p14="http://schemas.microsoft.com/office/powerpoint/2010/main" val="105444936"/>
      </p:ext>
    </p:extLst>
  </p:cSld>
  <p:clrMapOvr>
    <a:masterClrMapping/>
  </p:clrMapOvr>
  <p:extLst>
    <p:ext uri="{DCECCB84-F9BA-43D5-87BE-67443E8EF086}">
      <p15:sldGuideLst xmlns:p15="http://schemas.microsoft.com/office/powerpoint/2012/main" xmlns=""/>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654" y="1364359"/>
            <a:ext cx="9335488" cy="148496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600654" y="3089846"/>
            <a:ext cx="4445683" cy="466339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90769" y="3089847"/>
            <a:ext cx="4445372" cy="466339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6/9/18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effectLst/>
              </a:defRPr>
            </a:pPr>
            <a:fld id="{86CB4B4D-7CA3-9044-876B-883B54F8677D}" type="slidenum">
              <a:rPr lang="uk-UA" smtClean="0"/>
              <a:t>‹#›</a:t>
            </a:fld>
            <a:endParaRPr lang="uk-UA"/>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600654" y="915149"/>
            <a:ext cx="9350451" cy="221082"/>
          </a:xfrm>
          <a:prstGeom prst="rect">
            <a:avLst/>
          </a:prstGeom>
          <a:noFill/>
          <a:ln>
            <a:noFill/>
          </a:ln>
        </p:spPr>
      </p:pic>
    </p:spTree>
    <p:extLst>
      <p:ext uri="{BB962C8B-B14F-4D97-AF65-F5344CB8AC3E}">
        <p14:creationId xmlns:p14="http://schemas.microsoft.com/office/powerpoint/2010/main" val="539030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5194" y="1365196"/>
            <a:ext cx="9345911" cy="148565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590231" y="3084934"/>
            <a:ext cx="4445534" cy="1140541"/>
          </a:xfrm>
        </p:spPr>
        <p:txBody>
          <a:bodyPr anchor="b">
            <a:normAutofit/>
          </a:bodyPr>
          <a:lstStyle>
            <a:lvl1pPr marL="0" indent="0">
              <a:lnSpc>
                <a:spcPct val="100000"/>
              </a:lnSpc>
              <a:buNone/>
              <a:defRPr sz="3129" b="0" cap="none"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4" name="Content Placeholder 3"/>
          <p:cNvSpPr>
            <a:spLocks noGrp="1"/>
          </p:cNvSpPr>
          <p:nvPr>
            <p:ph sz="half" idx="2"/>
          </p:nvPr>
        </p:nvSpPr>
        <p:spPr>
          <a:xfrm>
            <a:off x="1590231" y="4229426"/>
            <a:ext cx="4445534" cy="35436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90769" y="3089847"/>
            <a:ext cx="4445372" cy="1140959"/>
          </a:xfrm>
        </p:spPr>
        <p:txBody>
          <a:bodyPr anchor="b">
            <a:normAutofit/>
          </a:bodyPr>
          <a:lstStyle>
            <a:lvl1pPr marL="0" indent="0">
              <a:lnSpc>
                <a:spcPct val="100000"/>
              </a:lnSpc>
              <a:buNone/>
              <a:defRPr sz="3129" b="0" cap="none" baseline="0">
                <a:solidFill>
                  <a:schemeClr val="accent1"/>
                </a:solidFill>
              </a:defRPr>
            </a:lvl1pPr>
            <a:lvl2pPr marL="487672" indent="0">
              <a:buNone/>
              <a:defRPr sz="2133" b="1"/>
            </a:lvl2pPr>
            <a:lvl3pPr marL="975345" indent="0">
              <a:buNone/>
              <a:defRPr sz="1920" b="1"/>
            </a:lvl3pPr>
            <a:lvl4pPr marL="1463017" indent="0">
              <a:buNone/>
              <a:defRPr sz="1707" b="1"/>
            </a:lvl4pPr>
            <a:lvl5pPr marL="1950690" indent="0">
              <a:buNone/>
              <a:defRPr sz="1707" b="1"/>
            </a:lvl5pPr>
            <a:lvl6pPr marL="2438362" indent="0">
              <a:buNone/>
              <a:defRPr sz="1707" b="1"/>
            </a:lvl6pPr>
            <a:lvl7pPr marL="2926034" indent="0">
              <a:buNone/>
              <a:defRPr sz="1707" b="1"/>
            </a:lvl7pPr>
            <a:lvl8pPr marL="3413707" indent="0">
              <a:buNone/>
              <a:defRPr sz="1707" b="1"/>
            </a:lvl8pPr>
            <a:lvl9pPr marL="3901379" indent="0">
              <a:buNone/>
              <a:defRPr sz="1707" b="1"/>
            </a:lvl9pPr>
          </a:lstStyle>
          <a:p>
            <a:pPr lvl="0"/>
            <a:r>
              <a:rPr lang="en-US" smtClean="0"/>
              <a:t>Click to edit Master text styles</a:t>
            </a:r>
          </a:p>
        </p:txBody>
      </p:sp>
      <p:sp>
        <p:nvSpPr>
          <p:cNvPr id="6" name="Content Placeholder 5"/>
          <p:cNvSpPr>
            <a:spLocks noGrp="1"/>
          </p:cNvSpPr>
          <p:nvPr>
            <p:ph sz="quarter" idx="4"/>
          </p:nvPr>
        </p:nvSpPr>
        <p:spPr>
          <a:xfrm>
            <a:off x="6490769" y="4225473"/>
            <a:ext cx="4445372" cy="35342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6/9/18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effectLst/>
              </a:defRPr>
            </a:pPr>
            <a:fld id="{86CB4B4D-7CA3-9044-876B-883B54F8677D}" type="slidenum">
              <a:rPr lang="uk-UA" smtClean="0"/>
              <a:t>‹#›</a:t>
            </a:fld>
            <a:endParaRPr lang="uk-UA"/>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600654" y="915149"/>
            <a:ext cx="9350451" cy="221082"/>
          </a:xfrm>
          <a:prstGeom prst="rect">
            <a:avLst/>
          </a:prstGeom>
          <a:noFill/>
          <a:ln>
            <a:noFill/>
          </a:ln>
        </p:spPr>
      </p:pic>
    </p:spTree>
    <p:extLst>
      <p:ext uri="{BB962C8B-B14F-4D97-AF65-F5344CB8AC3E}">
        <p14:creationId xmlns:p14="http://schemas.microsoft.com/office/powerpoint/2010/main" val="140088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6/9/18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effectLst/>
              </a:defRPr>
            </a:pPr>
            <a:fld id="{86CB4B4D-7CA3-9044-876B-883B54F8677D}" type="slidenum">
              <a:rPr lang="uk-UA" smtClean="0"/>
              <a:t>‹#›</a:t>
            </a:fld>
            <a:endParaRPr lang="uk-UA"/>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600654" y="915149"/>
            <a:ext cx="9350451" cy="221082"/>
          </a:xfrm>
          <a:prstGeom prst="rect">
            <a:avLst/>
          </a:prstGeom>
          <a:noFill/>
          <a:ln>
            <a:noFill/>
          </a:ln>
        </p:spPr>
      </p:pic>
    </p:spTree>
    <p:extLst>
      <p:ext uri="{BB962C8B-B14F-4D97-AF65-F5344CB8AC3E}">
        <p14:creationId xmlns:p14="http://schemas.microsoft.com/office/powerpoint/2010/main" val="1804132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6/9/18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effectLst/>
              </a:defRPr>
            </a:pPr>
            <a:fld id="{86CB4B4D-7CA3-9044-876B-883B54F8677D}" type="slidenum">
              <a:rPr lang="uk-UA" smtClean="0"/>
              <a:t>‹#›</a:t>
            </a:fld>
            <a:endParaRPr lang="uk-UA"/>
          </a:p>
        </p:txBody>
      </p:sp>
    </p:spTree>
    <p:extLst>
      <p:ext uri="{BB962C8B-B14F-4D97-AF65-F5344CB8AC3E}">
        <p14:creationId xmlns:p14="http://schemas.microsoft.com/office/powerpoint/2010/main" val="173314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8636" y="1364357"/>
            <a:ext cx="3450240" cy="3188695"/>
          </a:xfrm>
        </p:spPr>
        <p:txBody>
          <a:bodyPr anchor="b">
            <a:normAutofit/>
          </a:bodyPr>
          <a:lstStyle>
            <a:lvl1pPr algn="l">
              <a:defRPr sz="3413"/>
            </a:lvl1pPr>
          </a:lstStyle>
          <a:p>
            <a:r>
              <a:rPr lang="en-US" smtClean="0"/>
              <a:t>Click to edit Master title style</a:t>
            </a:r>
            <a:endParaRPr lang="en-US" dirty="0"/>
          </a:p>
        </p:txBody>
      </p:sp>
      <p:sp>
        <p:nvSpPr>
          <p:cNvPr id="3" name="Content Placeholder 2"/>
          <p:cNvSpPr>
            <a:spLocks noGrp="1"/>
          </p:cNvSpPr>
          <p:nvPr>
            <p:ph idx="1"/>
          </p:nvPr>
        </p:nvSpPr>
        <p:spPr>
          <a:xfrm>
            <a:off x="5489603" y="1366599"/>
            <a:ext cx="5444520" cy="639560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98637" y="4558923"/>
            <a:ext cx="3452258" cy="3197413"/>
          </a:xfrm>
        </p:spPr>
        <p:txBody>
          <a:bodyPr>
            <a:normAutofit/>
          </a:bodyPr>
          <a:lstStyle>
            <a:lvl1pPr marL="0" indent="0" algn="l">
              <a:buNone/>
              <a:defRPr sz="2276"/>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BE4249-C0D0-4B06-8692-E8BB871AF643}" type="datetimeFigureOut">
              <a:rPr lang="en-US" smtClean="0"/>
              <a:t>6/9/18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effectLst/>
              </a:defRPr>
            </a:pPr>
            <a:fld id="{86CB4B4D-7CA3-9044-876B-883B54F8677D}" type="slidenum">
              <a:rPr lang="uk-UA" smtClean="0"/>
              <a:t>‹#›</a:t>
            </a:fld>
            <a:endParaRPr lang="uk-UA"/>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42454" b="36435"/>
          <a:stretch/>
        </p:blipFill>
        <p:spPr>
          <a:xfrm>
            <a:off x="1600654" y="915149"/>
            <a:ext cx="9350451" cy="221082"/>
          </a:xfrm>
          <a:prstGeom prst="rect">
            <a:avLst/>
          </a:prstGeom>
          <a:noFill/>
          <a:ln>
            <a:noFill/>
          </a:ln>
        </p:spPr>
      </p:pic>
    </p:spTree>
    <p:extLst>
      <p:ext uri="{BB962C8B-B14F-4D97-AF65-F5344CB8AC3E}">
        <p14:creationId xmlns:p14="http://schemas.microsoft.com/office/powerpoint/2010/main" val="54078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106135" y="685755"/>
            <a:ext cx="4993973" cy="7323166"/>
            <a:chOff x="4996501" y="482171"/>
            <a:chExt cx="3511387" cy="5149101"/>
          </a:xfrm>
        </p:grpSpPr>
        <p:sp>
          <p:nvSpPr>
            <p:cNvPr id="14" name="Rectangle 13"/>
            <p:cNvSpPr/>
            <p:nvPr/>
          </p:nvSpPr>
          <p:spPr>
            <a:xfrm>
              <a:off x="4996501" y="482171"/>
              <a:ext cx="3511387"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5312152" y="812506"/>
              <a:ext cx="2883013" cy="4479361"/>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610065" y="1606418"/>
            <a:ext cx="4815881" cy="2728515"/>
          </a:xfrm>
        </p:spPr>
        <p:txBody>
          <a:bodyPr anchor="b">
            <a:normAutofit/>
          </a:bodyPr>
          <a:lstStyle>
            <a:lvl1pPr>
              <a:defRPr sz="4551"/>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8021515" y="1596506"/>
            <a:ext cx="3178664" cy="5498776"/>
          </a:xfrm>
          <a:solidFill>
            <a:schemeClr val="bg1">
              <a:lumMod val="85000"/>
            </a:schemeClr>
          </a:solidFill>
          <a:ln w="9525" cap="sq">
            <a:noFill/>
            <a:miter lim="800000"/>
          </a:ln>
          <a:effectLst/>
        </p:spPr>
        <p:txBody>
          <a:bodyPr anchor="t"/>
          <a:lstStyle>
            <a:lvl1pPr marL="0" indent="0" algn="ctr">
              <a:buNone/>
              <a:defRPr sz="3413"/>
            </a:lvl1pPr>
            <a:lvl2pPr marL="487672" indent="0">
              <a:buNone/>
              <a:defRPr sz="2987"/>
            </a:lvl2pPr>
            <a:lvl3pPr marL="975345" indent="0">
              <a:buNone/>
              <a:defRPr sz="2560"/>
            </a:lvl3pPr>
            <a:lvl4pPr marL="1463017" indent="0">
              <a:buNone/>
              <a:defRPr sz="2133"/>
            </a:lvl4pPr>
            <a:lvl5pPr marL="1950690" indent="0">
              <a:buNone/>
              <a:defRPr sz="2133"/>
            </a:lvl5pPr>
            <a:lvl6pPr marL="2438362" indent="0">
              <a:buNone/>
              <a:defRPr sz="2133"/>
            </a:lvl6pPr>
            <a:lvl7pPr marL="2926034" indent="0">
              <a:buNone/>
              <a:defRPr sz="2133"/>
            </a:lvl7pPr>
            <a:lvl8pPr marL="3413707" indent="0">
              <a:buNone/>
              <a:defRPr sz="2133"/>
            </a:lvl8pPr>
            <a:lvl9pPr marL="3901379" indent="0">
              <a:buNone/>
              <a:defRPr sz="2133"/>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09132" y="4347969"/>
            <a:ext cx="4822495" cy="2976097"/>
          </a:xfrm>
        </p:spPr>
        <p:txBody>
          <a:bodyPr>
            <a:normAutofit/>
          </a:bodyPr>
          <a:lstStyle>
            <a:lvl1pPr marL="0" indent="0" algn="l">
              <a:buNone/>
              <a:defRPr sz="2560"/>
            </a:lvl1pPr>
            <a:lvl2pPr marL="487672" indent="0">
              <a:buNone/>
              <a:defRPr sz="1493"/>
            </a:lvl2pPr>
            <a:lvl3pPr marL="975345" indent="0">
              <a:buNone/>
              <a:defRPr sz="1280"/>
            </a:lvl3pPr>
            <a:lvl4pPr marL="1463017" indent="0">
              <a:buNone/>
              <a:defRPr sz="1067"/>
            </a:lvl4pPr>
            <a:lvl5pPr marL="1950690" indent="0">
              <a:buNone/>
              <a:defRPr sz="1067"/>
            </a:lvl5pPr>
            <a:lvl6pPr marL="2438362" indent="0">
              <a:buNone/>
              <a:defRPr sz="1067"/>
            </a:lvl6pPr>
            <a:lvl7pPr marL="2926034" indent="0">
              <a:buNone/>
              <a:defRPr sz="1067"/>
            </a:lvl7pPr>
            <a:lvl8pPr marL="3413707" indent="0">
              <a:buNone/>
              <a:defRPr sz="1067"/>
            </a:lvl8pPr>
            <a:lvl9pPr marL="3901379" indent="0">
              <a:buNone/>
              <a:defRPr sz="1067"/>
            </a:lvl9pPr>
          </a:lstStyle>
          <a:p>
            <a:pPr lvl="0"/>
            <a:r>
              <a:rPr lang="en-US" smtClean="0"/>
              <a:t>Click to edit Master text styles</a:t>
            </a:r>
          </a:p>
        </p:txBody>
      </p:sp>
      <p:sp>
        <p:nvSpPr>
          <p:cNvPr id="5" name="Date Placeholder 4"/>
          <p:cNvSpPr>
            <a:spLocks noGrp="1"/>
          </p:cNvSpPr>
          <p:nvPr>
            <p:ph type="dt" sz="half" idx="10"/>
          </p:nvPr>
        </p:nvSpPr>
        <p:spPr>
          <a:xfrm>
            <a:off x="1599420" y="7779353"/>
            <a:ext cx="4826990" cy="455286"/>
          </a:xfrm>
        </p:spPr>
        <p:txBody>
          <a:bodyPr/>
          <a:lstStyle>
            <a:lvl1pPr algn="l">
              <a:defRPr/>
            </a:lvl1pPr>
          </a:lstStyle>
          <a:p>
            <a:fld id="{042B0DB6-F5C7-45FB-8CF3-31B45F9C2DAC}" type="datetimeFigureOut">
              <a:rPr lang="en-US" smtClean="0"/>
              <a:t>6/9/18</a:t>
            </a:fld>
            <a:endParaRPr lang="en-US" dirty="0"/>
          </a:p>
        </p:txBody>
      </p:sp>
      <p:sp>
        <p:nvSpPr>
          <p:cNvPr id="6" name="Footer Placeholder 5"/>
          <p:cNvSpPr>
            <a:spLocks noGrp="1"/>
          </p:cNvSpPr>
          <p:nvPr>
            <p:ph type="ftr" sz="quarter" idx="11"/>
          </p:nvPr>
        </p:nvSpPr>
        <p:spPr>
          <a:xfrm>
            <a:off x="1600653" y="453179"/>
            <a:ext cx="3699246" cy="456435"/>
          </a:xfrm>
        </p:spPr>
        <p:txBody>
          <a:bodyPr/>
          <a:lstStyle/>
          <a:p>
            <a:endParaRPr lang="en-US" dirty="0"/>
          </a:p>
        </p:txBody>
      </p:sp>
      <p:sp>
        <p:nvSpPr>
          <p:cNvPr id="7" name="Slide Number Placeholder 6"/>
          <p:cNvSpPr>
            <a:spLocks noGrp="1"/>
          </p:cNvSpPr>
          <p:nvPr>
            <p:ph type="sldNum" sz="quarter" idx="12"/>
          </p:nvPr>
        </p:nvSpPr>
        <p:spPr>
          <a:xfrm>
            <a:off x="5299898" y="187349"/>
            <a:ext cx="1131728" cy="716200"/>
          </a:xfrm>
        </p:spPr>
        <p:txBody>
          <a:bodyPr/>
          <a:lstStyle/>
          <a:p>
            <a:pPr>
              <a:defRPr>
                <a:effectLst/>
              </a:defRPr>
            </a:pPr>
            <a:fld id="{86CB4B4D-7CA3-9044-876B-883B54F8677D}" type="slidenum">
              <a:rPr lang="uk-UA" smtClean="0"/>
              <a:t>‹#›</a:t>
            </a:fld>
            <a:endParaRPr lang="uk-UA"/>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r="70363" b="36435"/>
          <a:stretch/>
        </p:blipFill>
        <p:spPr>
          <a:xfrm>
            <a:off x="1600654" y="915149"/>
            <a:ext cx="4824781" cy="221082"/>
          </a:xfrm>
          <a:prstGeom prst="rect">
            <a:avLst/>
          </a:prstGeom>
          <a:noFill/>
          <a:ln>
            <a:noFill/>
          </a:ln>
        </p:spPr>
      </p:pic>
    </p:spTree>
    <p:extLst>
      <p:ext uri="{BB962C8B-B14F-4D97-AF65-F5344CB8AC3E}">
        <p14:creationId xmlns:p14="http://schemas.microsoft.com/office/powerpoint/2010/main" val="83532295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14">
            <a:extLst>
              <a:ext uri="{28A0092B-C50C-407E-A947-70E740481C1C}">
                <a14:useLocalDpi xmlns:a14="http://schemas.microsoft.com/office/drawing/2010/main" val="0"/>
              </a:ext>
            </a:extLst>
          </a:blip>
          <a:srcRect t="1538" b="-1538"/>
          <a:stretch/>
        </p:blipFill>
        <p:spPr>
          <a:xfrm>
            <a:off x="0" y="8703792"/>
            <a:ext cx="13004800" cy="1056640"/>
          </a:xfrm>
          <a:prstGeom prst="rect">
            <a:avLst/>
          </a:prstGeom>
        </p:spPr>
      </p:pic>
      <p:sp>
        <p:nvSpPr>
          <p:cNvPr id="12" name="Rectangle 11"/>
          <p:cNvSpPr/>
          <p:nvPr/>
        </p:nvSpPr>
        <p:spPr>
          <a:xfrm>
            <a:off x="0" y="666694"/>
            <a:ext cx="13004800" cy="8031323"/>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p:cNvCxnSpPr/>
          <p:nvPr/>
        </p:nvCxnSpPr>
        <p:spPr>
          <a:xfrm>
            <a:off x="0" y="8705429"/>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605240" y="1359890"/>
            <a:ext cx="9345910" cy="1492245"/>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05240" y="3082504"/>
            <a:ext cx="9345910" cy="467717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430306" y="469861"/>
            <a:ext cx="3368238" cy="433690"/>
          </a:xfrm>
          <a:prstGeom prst="rect">
            <a:avLst/>
          </a:prstGeom>
        </p:spPr>
        <p:txBody>
          <a:bodyPr vert="horz" lIns="91440" tIns="45720" rIns="91440" bIns="45720" rtlCol="0" anchor="ctr"/>
          <a:lstStyle>
            <a:lvl1pPr algn="r">
              <a:defRPr sz="1422" b="0" i="0">
                <a:solidFill>
                  <a:schemeClr val="tx1">
                    <a:tint val="75000"/>
                  </a:schemeClr>
                </a:solidFill>
                <a:latin typeface="Arial" charset="0"/>
              </a:defRPr>
            </a:lvl1pPr>
          </a:lstStyle>
          <a:p>
            <a:fld id="{1160EA64-D806-43AC-9DF2-F8C432F32B4C}" type="datetimeFigureOut">
              <a:rPr lang="en-US" smtClean="0"/>
              <a:pPr/>
              <a:t>6/9/18</a:t>
            </a:fld>
            <a:endParaRPr lang="en-US" dirty="0"/>
          </a:p>
        </p:txBody>
      </p:sp>
      <p:sp>
        <p:nvSpPr>
          <p:cNvPr id="5" name="Footer Placeholder 4"/>
          <p:cNvSpPr>
            <a:spLocks noGrp="1"/>
          </p:cNvSpPr>
          <p:nvPr>
            <p:ph type="ftr" sz="quarter" idx="3"/>
          </p:nvPr>
        </p:nvSpPr>
        <p:spPr>
          <a:xfrm>
            <a:off x="1605240" y="468350"/>
            <a:ext cx="4819197" cy="439753"/>
          </a:xfrm>
          <a:prstGeom prst="rect">
            <a:avLst/>
          </a:prstGeom>
        </p:spPr>
        <p:txBody>
          <a:bodyPr vert="horz" lIns="91440" tIns="45720" rIns="91440" bIns="45720" rtlCol="0" anchor="ctr"/>
          <a:lstStyle>
            <a:lvl1pPr algn="l">
              <a:defRPr sz="1422" b="0" i="0">
                <a:solidFill>
                  <a:schemeClr val="tx1">
                    <a:tint val="75000"/>
                  </a:schemeClr>
                </a:solidFill>
                <a:latin typeface="Arial" charset="0"/>
              </a:defRPr>
            </a:lvl1pPr>
          </a:lstStyle>
          <a:p>
            <a:endParaRPr lang="en-US" dirty="0"/>
          </a:p>
        </p:txBody>
      </p:sp>
      <p:sp>
        <p:nvSpPr>
          <p:cNvPr id="6" name="Slide Number Placeholder 5"/>
          <p:cNvSpPr>
            <a:spLocks noGrp="1"/>
          </p:cNvSpPr>
          <p:nvPr>
            <p:ph type="sldNum" sz="quarter" idx="4"/>
          </p:nvPr>
        </p:nvSpPr>
        <p:spPr>
          <a:xfrm>
            <a:off x="9804413" y="187349"/>
            <a:ext cx="1131728" cy="716200"/>
          </a:xfrm>
          <a:prstGeom prst="rect">
            <a:avLst/>
          </a:prstGeom>
        </p:spPr>
        <p:txBody>
          <a:bodyPr vert="horz" lIns="91440" tIns="45720" rIns="91440" bIns="45720" rtlCol="0" anchor="t"/>
          <a:lstStyle>
            <a:lvl1pPr algn="r">
              <a:defRPr sz="3982" b="0" i="0">
                <a:solidFill>
                  <a:schemeClr val="accent1"/>
                </a:solidFill>
                <a:latin typeface="Arial" charset="0"/>
              </a:defRPr>
            </a:lvl1pPr>
          </a:lstStyle>
          <a:p>
            <a:pPr>
              <a:defRPr>
                <a:effectLst/>
              </a:defRPr>
            </a:pPr>
            <a:fld id="{86CB4B4D-7CA3-9044-876B-883B54F8677D}" type="slidenum">
              <a:rPr lang="uk-UA" smtClean="0">
                <a:effectLst/>
              </a:rPr>
              <a:pPr>
                <a:defRPr>
                  <a:effectLst/>
                </a:defRPr>
              </a:pPr>
              <a:t>‹#›</a:t>
            </a:fld>
            <a:endParaRPr lang="uk-UA" dirty="0">
              <a:effectLst/>
            </a:endParaRPr>
          </a:p>
        </p:txBody>
      </p:sp>
    </p:spTree>
    <p:extLst>
      <p:ext uri="{BB962C8B-B14F-4D97-AF65-F5344CB8AC3E}">
        <p14:creationId xmlns:p14="http://schemas.microsoft.com/office/powerpoint/2010/main" val="2134103961"/>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2" r:id="rId12"/>
  </p:sldLayoutIdLst>
  <p:txStyles>
    <p:titleStyle>
      <a:lvl1pPr algn="l" defTabSz="975345" rtl="0" eaLnBrk="1" latinLnBrk="0" hangingPunct="1">
        <a:lnSpc>
          <a:spcPct val="90000"/>
        </a:lnSpc>
        <a:spcBef>
          <a:spcPct val="0"/>
        </a:spcBef>
        <a:buNone/>
        <a:defRPr sz="4551" b="0" i="0" kern="1200" cap="none">
          <a:solidFill>
            <a:schemeClr val="tx1"/>
          </a:solidFill>
          <a:effectLst/>
          <a:latin typeface="Arial" charset="0"/>
          <a:ea typeface="+mj-ea"/>
          <a:cs typeface="+mj-cs"/>
        </a:defRPr>
      </a:lvl1pPr>
    </p:titleStyle>
    <p:bodyStyle>
      <a:lvl1pPr marL="325115" indent="-325115" algn="l" defTabSz="975345" rtl="0" eaLnBrk="1" latinLnBrk="0" hangingPunct="1">
        <a:lnSpc>
          <a:spcPct val="120000"/>
        </a:lnSpc>
        <a:spcBef>
          <a:spcPts val="1422"/>
        </a:spcBef>
        <a:buClr>
          <a:schemeClr val="accent1"/>
        </a:buClr>
        <a:buSzPct val="100000"/>
        <a:buFont typeface="Arial" panose="020B0604020202020204" pitchFamily="34" charset="0"/>
        <a:buChar char="•"/>
        <a:defRPr sz="2844" b="0" i="0" kern="1200" cap="none">
          <a:solidFill>
            <a:schemeClr val="tx1"/>
          </a:solidFill>
          <a:effectLst/>
          <a:latin typeface="Arial" charset="0"/>
          <a:ea typeface="+mn-ea"/>
          <a:cs typeface="+mn-cs"/>
        </a:defRPr>
      </a:lvl1pPr>
      <a:lvl2pPr marL="97534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b="0" i="0" kern="1200" cap="none" baseline="0">
          <a:solidFill>
            <a:schemeClr val="tx1"/>
          </a:solidFill>
          <a:effectLst/>
          <a:latin typeface="Arial" charset="0"/>
          <a:ea typeface="+mn-ea"/>
          <a:cs typeface="+mn-cs"/>
        </a:defRPr>
      </a:lvl2pPr>
      <a:lvl3pPr marL="1625575"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2276" b="0" i="0" kern="1200" cap="none">
          <a:solidFill>
            <a:schemeClr val="tx1"/>
          </a:solidFill>
          <a:effectLst/>
          <a:latin typeface="Arial" charset="0"/>
          <a:ea typeface="+mn-ea"/>
          <a:cs typeface="+mn-cs"/>
        </a:defRPr>
      </a:lvl3pPr>
      <a:lvl4pPr marL="227580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991" b="0" i="0" kern="1200" cap="none" baseline="0">
          <a:solidFill>
            <a:schemeClr val="tx1"/>
          </a:solidFill>
          <a:effectLst/>
          <a:latin typeface="Arial" charset="0"/>
          <a:ea typeface="+mn-ea"/>
          <a:cs typeface="+mn-cs"/>
        </a:defRPr>
      </a:lvl4pPr>
      <a:lvl5pPr marL="2926034" indent="-325115" algn="l" defTabSz="975345" rtl="0" eaLnBrk="1" latinLnBrk="0" hangingPunct="1">
        <a:lnSpc>
          <a:spcPct val="120000"/>
        </a:lnSpc>
        <a:spcBef>
          <a:spcPts val="711"/>
        </a:spcBef>
        <a:buClr>
          <a:schemeClr val="accent1"/>
        </a:buClr>
        <a:buSzPct val="100000"/>
        <a:buFont typeface="Arial" panose="020B0604020202020204" pitchFamily="34" charset="0"/>
        <a:buChar char="•"/>
        <a:defRPr sz="1707" b="0" i="0" kern="1200" cap="none">
          <a:solidFill>
            <a:schemeClr val="tx1"/>
          </a:solidFill>
          <a:effectLst/>
          <a:latin typeface="Arial" charset="0"/>
          <a:ea typeface="+mn-ea"/>
          <a:cs typeface="+mn-cs"/>
        </a:defRPr>
      </a:lvl5pPr>
      <a:lvl6pPr marL="357626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6pPr>
      <a:lvl7pPr marL="422649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a:solidFill>
            <a:schemeClr val="tx1"/>
          </a:solidFill>
          <a:effectLst/>
          <a:latin typeface="+mn-lt"/>
          <a:ea typeface="+mn-ea"/>
          <a:cs typeface="+mn-cs"/>
        </a:defRPr>
      </a:lvl7pPr>
      <a:lvl8pPr marL="487672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8pPr>
      <a:lvl9pPr marL="5526954" indent="-325115" algn="l" defTabSz="1300460" rtl="0" eaLnBrk="1" latinLnBrk="0" hangingPunct="1">
        <a:lnSpc>
          <a:spcPct val="120000"/>
        </a:lnSpc>
        <a:spcBef>
          <a:spcPts val="711"/>
        </a:spcBef>
        <a:buClr>
          <a:schemeClr val="accent1"/>
        </a:buClr>
        <a:buSzPct val="100000"/>
        <a:buFont typeface="Arial" panose="020B0604020202020204" pitchFamily="34" charset="0"/>
        <a:buChar char="•"/>
        <a:defRPr sz="1707" kern="1200" baseline="0">
          <a:solidFill>
            <a:schemeClr val="tx1"/>
          </a:solidFill>
          <a:effectLst/>
          <a:latin typeface="+mn-lt"/>
          <a:ea typeface="+mn-ea"/>
          <a:cs typeface="+mn-cs"/>
        </a:defRPr>
      </a:lvl9pPr>
    </p:bodyStyle>
    <p:otherStyle>
      <a:defPPr>
        <a:defRPr lang="en-US"/>
      </a:defPPr>
      <a:lvl1pPr marL="0" algn="l" defTabSz="975345" rtl="0" eaLnBrk="1" latinLnBrk="0" hangingPunct="1">
        <a:defRPr sz="1920" kern="1200">
          <a:solidFill>
            <a:schemeClr val="tx1"/>
          </a:solidFill>
          <a:latin typeface="+mn-lt"/>
          <a:ea typeface="+mn-ea"/>
          <a:cs typeface="+mn-cs"/>
        </a:defRPr>
      </a:lvl1pPr>
      <a:lvl2pPr marL="487672" algn="l" defTabSz="975345" rtl="0" eaLnBrk="1" latinLnBrk="0" hangingPunct="1">
        <a:defRPr sz="1920" kern="1200">
          <a:solidFill>
            <a:schemeClr val="tx1"/>
          </a:solidFill>
          <a:latin typeface="+mn-lt"/>
          <a:ea typeface="+mn-ea"/>
          <a:cs typeface="+mn-cs"/>
        </a:defRPr>
      </a:lvl2pPr>
      <a:lvl3pPr marL="975345" algn="l" defTabSz="975345" rtl="0" eaLnBrk="1" latinLnBrk="0" hangingPunct="1">
        <a:defRPr sz="1920" kern="1200">
          <a:solidFill>
            <a:schemeClr val="tx1"/>
          </a:solidFill>
          <a:latin typeface="+mn-lt"/>
          <a:ea typeface="+mn-ea"/>
          <a:cs typeface="+mn-cs"/>
        </a:defRPr>
      </a:lvl3pPr>
      <a:lvl4pPr marL="1463017" algn="l" defTabSz="975345" rtl="0" eaLnBrk="1" latinLnBrk="0" hangingPunct="1">
        <a:defRPr sz="1920" kern="1200">
          <a:solidFill>
            <a:schemeClr val="tx1"/>
          </a:solidFill>
          <a:latin typeface="+mn-lt"/>
          <a:ea typeface="+mn-ea"/>
          <a:cs typeface="+mn-cs"/>
        </a:defRPr>
      </a:lvl4pPr>
      <a:lvl5pPr marL="1950690" algn="l" defTabSz="975345" rtl="0" eaLnBrk="1" latinLnBrk="0" hangingPunct="1">
        <a:defRPr sz="1920" kern="1200">
          <a:solidFill>
            <a:schemeClr val="tx1"/>
          </a:solidFill>
          <a:latin typeface="+mn-lt"/>
          <a:ea typeface="+mn-ea"/>
          <a:cs typeface="+mn-cs"/>
        </a:defRPr>
      </a:lvl5pPr>
      <a:lvl6pPr marL="2438362" algn="l" defTabSz="975345" rtl="0" eaLnBrk="1" latinLnBrk="0" hangingPunct="1">
        <a:defRPr sz="1920" kern="1200">
          <a:solidFill>
            <a:schemeClr val="tx1"/>
          </a:solidFill>
          <a:latin typeface="+mn-lt"/>
          <a:ea typeface="+mn-ea"/>
          <a:cs typeface="+mn-cs"/>
        </a:defRPr>
      </a:lvl6pPr>
      <a:lvl7pPr marL="2926034" algn="l" defTabSz="975345" rtl="0" eaLnBrk="1" latinLnBrk="0" hangingPunct="1">
        <a:defRPr sz="1920" kern="1200">
          <a:solidFill>
            <a:schemeClr val="tx1"/>
          </a:solidFill>
          <a:latin typeface="+mn-lt"/>
          <a:ea typeface="+mn-ea"/>
          <a:cs typeface="+mn-cs"/>
        </a:defRPr>
      </a:lvl7pPr>
      <a:lvl8pPr marL="3413707" algn="l" defTabSz="975345" rtl="0" eaLnBrk="1" latinLnBrk="0" hangingPunct="1">
        <a:defRPr sz="1920" kern="1200">
          <a:solidFill>
            <a:schemeClr val="tx1"/>
          </a:solidFill>
          <a:latin typeface="+mn-lt"/>
          <a:ea typeface="+mn-ea"/>
          <a:cs typeface="+mn-cs"/>
        </a:defRPr>
      </a:lvl8pPr>
      <a:lvl9pPr marL="3901379" algn="l" defTabSz="975345" rtl="0" eaLnBrk="1" latinLnBrk="0" hangingPunct="1">
        <a:defRPr sz="192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3.jpg"/><Relationship Id="rId5" Type="http://schemas.openxmlformats.org/officeDocument/2006/relationships/image" Target="../media/image1.jp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emf"/><Relationship Id="rId5"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16.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6.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7.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Introduction to Metadata Application Profiles</a:t>
            </a:r>
            <a:endParaRPr lang="en-US" dirty="0"/>
          </a:p>
        </p:txBody>
      </p:sp>
      <p:sp>
        <p:nvSpPr>
          <p:cNvPr id="3" name="Subtitle 2"/>
          <p:cNvSpPr>
            <a:spLocks noGrp="1"/>
          </p:cNvSpPr>
          <p:nvPr>
            <p:ph type="subTitle" idx="1"/>
          </p:nvPr>
        </p:nvSpPr>
        <p:spPr>
          <a:xfrm>
            <a:off x="1600653" y="5588216"/>
            <a:ext cx="8193054" cy="1390394"/>
          </a:xfrm>
        </p:spPr>
        <p:txBody>
          <a:bodyPr>
            <a:normAutofit fontScale="77500" lnSpcReduction="20000"/>
          </a:bodyPr>
          <a:lstStyle/>
          <a:p>
            <a:r>
              <a:rPr lang="en-US" dirty="0" smtClean="0"/>
              <a:t>DCMI Webinar</a:t>
            </a:r>
          </a:p>
          <a:p>
            <a:r>
              <a:rPr lang="en-US" dirty="0" smtClean="0"/>
              <a:t>Karen Coyle</a:t>
            </a:r>
          </a:p>
          <a:p>
            <a:r>
              <a:rPr lang="en-US" dirty="0" smtClean="0"/>
              <a:t>2018</a:t>
            </a:r>
            <a:endParaRPr lang="en-US" dirty="0"/>
          </a:p>
        </p:txBody>
      </p:sp>
    </p:spTree>
    <p:extLst>
      <p:ext uri="{BB962C8B-B14F-4D97-AF65-F5344CB8AC3E}">
        <p14:creationId xmlns:p14="http://schemas.microsoft.com/office/powerpoint/2010/main" val="10348128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an application profile look like?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5872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176DA6-4BBF-42A4-9C94-E6613CCD6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Rectangle 10">
            <a:extLst>
              <a:ext uri="{FF2B5EF4-FFF2-40B4-BE49-F238E27FC236}">
                <a16:creationId xmlns:a16="http://schemas.microsoft.com/office/drawing/2014/main" xmlns="" id="{99AAB0AE-172B-4FB4-80C2-86CD6B8242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812" y="682752"/>
            <a:ext cx="11987175" cy="8388096"/>
          </a:xfrm>
          <a:prstGeom prst="rect">
            <a:avLst/>
          </a:prstGeom>
          <a:solidFill>
            <a:schemeClr val="bg1"/>
          </a:solidFill>
          <a:ln>
            <a:solidFill>
              <a:srgbClr val="4D6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86364" y="1183617"/>
            <a:ext cx="11632071" cy="7386365"/>
          </a:xfrm>
          <a:prstGeom prst="rect">
            <a:avLst/>
          </a:prstGeom>
        </p:spPr>
      </p:pic>
    </p:spTree>
    <p:extLst>
      <p:ext uri="{BB962C8B-B14F-4D97-AF65-F5344CB8AC3E}">
        <p14:creationId xmlns:p14="http://schemas.microsoft.com/office/powerpoint/2010/main" val="32271803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1014" r="22653"/>
          <a:stretch/>
        </p:blipFill>
        <p:spPr>
          <a:xfrm>
            <a:off x="20" y="10"/>
            <a:ext cx="13004780" cy="9753590"/>
          </a:xfrm>
          <a:prstGeom prst="rect">
            <a:avLst/>
          </a:prstGeom>
        </p:spPr>
      </p:pic>
    </p:spTree>
    <p:extLst>
      <p:ext uri="{BB962C8B-B14F-4D97-AF65-F5344CB8AC3E}">
        <p14:creationId xmlns:p14="http://schemas.microsoft.com/office/powerpoint/2010/main" val="27980017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62C9703D-C8F9-44AD-A7C0-C2F3871F8C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8761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80" r="12387"/>
          <a:stretch/>
        </p:blipFill>
        <p:spPr>
          <a:xfrm>
            <a:off x="1881870" y="915153"/>
            <a:ext cx="9241059" cy="6930821"/>
          </a:xfrm>
          <a:prstGeom prst="rect">
            <a:avLst/>
          </a:prstGeom>
        </p:spPr>
      </p:pic>
    </p:spTree>
    <p:extLst>
      <p:ext uri="{BB962C8B-B14F-4D97-AF65-F5344CB8AC3E}">
        <p14:creationId xmlns:p14="http://schemas.microsoft.com/office/powerpoint/2010/main" val="9138374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F1176DA6-4BBF-42A4-9C94-E6613CCD6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9" name="Rectangle 8">
            <a:extLst>
              <a:ext uri="{FF2B5EF4-FFF2-40B4-BE49-F238E27FC236}">
                <a16:creationId xmlns:a16="http://schemas.microsoft.com/office/drawing/2014/main" xmlns="" id="{99AAB0AE-172B-4FB4-80C2-86CD6B8242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812" y="682752"/>
            <a:ext cx="11987175" cy="8388096"/>
          </a:xfrm>
          <a:prstGeom prst="rect">
            <a:avLst/>
          </a:prstGeom>
          <a:solidFill>
            <a:schemeClr val="bg1"/>
          </a:solidFill>
          <a:ln>
            <a:solidFill>
              <a:srgbClr val="99E4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3580" y="915153"/>
            <a:ext cx="8877639" cy="7923293"/>
          </a:xfrm>
          <a:prstGeom prst="rect">
            <a:avLst/>
          </a:prstGeom>
        </p:spPr>
      </p:pic>
    </p:spTree>
    <p:extLst>
      <p:ext uri="{BB962C8B-B14F-4D97-AF65-F5344CB8AC3E}">
        <p14:creationId xmlns:p14="http://schemas.microsoft.com/office/powerpoint/2010/main" val="18558672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Dublin Core and Application Profiles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1300195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Dublin Core Singapore Framework for Application Profiles (2007)</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066" y="2852135"/>
            <a:ext cx="9209095" cy="6393691"/>
          </a:xfrm>
        </p:spPr>
      </p:pic>
    </p:spTree>
    <p:extLst>
      <p:ext uri="{BB962C8B-B14F-4D97-AF65-F5344CB8AC3E}">
        <p14:creationId xmlns:p14="http://schemas.microsoft.com/office/powerpoint/2010/main" val="3774631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95" y="1153886"/>
            <a:ext cx="10478277" cy="8149771"/>
          </a:xfrm>
          <a:prstGeom prst="rect">
            <a:avLst/>
          </a:prstGeom>
        </p:spPr>
      </p:pic>
    </p:spTree>
    <p:extLst>
      <p:ext uri="{BB962C8B-B14F-4D97-AF65-F5344CB8AC3E}">
        <p14:creationId xmlns:p14="http://schemas.microsoft.com/office/powerpoint/2010/main" val="120489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95" y="1153886"/>
            <a:ext cx="10478277" cy="8149771"/>
          </a:xfrm>
          <a:prstGeom prst="rect">
            <a:avLst/>
          </a:prstGeom>
        </p:spPr>
      </p:pic>
      <p:sp>
        <p:nvSpPr>
          <p:cNvPr id="2" name="Left Arrow 1"/>
          <p:cNvSpPr/>
          <p:nvPr/>
        </p:nvSpPr>
        <p:spPr>
          <a:xfrm>
            <a:off x="9710057" y="5725886"/>
            <a:ext cx="1937657" cy="1066800"/>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382859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95" y="1153886"/>
            <a:ext cx="10478277" cy="8149771"/>
          </a:xfrm>
          <a:prstGeom prst="rect">
            <a:avLst/>
          </a:prstGeom>
        </p:spPr>
      </p:pic>
      <p:sp>
        <p:nvSpPr>
          <p:cNvPr id="2" name="Left Arrow 1"/>
          <p:cNvSpPr/>
          <p:nvPr/>
        </p:nvSpPr>
        <p:spPr>
          <a:xfrm>
            <a:off x="9862457" y="3200400"/>
            <a:ext cx="1937657" cy="1066800"/>
          </a:xfrm>
          <a:prstGeom prst="lef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6274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C4AC067-D504-471C-8EA7-D3CB990B8D6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1538" b="-1538"/>
          <a:stretch/>
        </p:blipFill>
        <p:spPr>
          <a:xfrm>
            <a:off x="0" y="8703055"/>
            <a:ext cx="13004800" cy="1056640"/>
          </a:xfrm>
          <a:prstGeom prst="rect">
            <a:avLst/>
          </a:prstGeom>
        </p:spPr>
      </p:pic>
      <p:sp>
        <p:nvSpPr>
          <p:cNvPr id="11" name="Rectangle 10">
            <a:extLst>
              <a:ext uri="{FF2B5EF4-FFF2-40B4-BE49-F238E27FC236}">
                <a16:creationId xmlns:a16="http://schemas.microsoft.com/office/drawing/2014/main" xmlns="" id="{C5725D68-8A0E-415C-AF7F-3771B66B9A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6693"/>
            <a:ext cx="13004800" cy="8031323"/>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6BE714B4-F36E-4926-93B3-190E5EC13C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705804"/>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6C6CF9F7-5642-4F7B-8A15-C78EA0AB92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200490" y="915148"/>
            <a:ext cx="10251034" cy="221082"/>
          </a:xfrm>
          <a:prstGeom prst="rect">
            <a:avLst/>
          </a:prstGeom>
          <a:noFill/>
          <a:ln>
            <a:noFill/>
          </a:ln>
        </p:spPr>
      </p:pic>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18794" r="13874"/>
          <a:stretch/>
        </p:blipFill>
        <p:spPr>
          <a:xfrm>
            <a:off x="20" y="10"/>
            <a:ext cx="13004454" cy="9753590"/>
          </a:xfrm>
          <a:prstGeom prst="rect">
            <a:avLst/>
          </a:prstGeom>
        </p:spPr>
      </p:pic>
      <p:sp>
        <p:nvSpPr>
          <p:cNvPr id="17" name="Rectangle 16">
            <a:extLst>
              <a:ext uri="{FF2B5EF4-FFF2-40B4-BE49-F238E27FC236}">
                <a16:creationId xmlns:a16="http://schemas.microsoft.com/office/drawing/2014/main" xmlns="" id="{3FEFEEFD-A6F2-4870-A73A-0C4E6AFD42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6570" y="6763148"/>
            <a:ext cx="8848230" cy="2282923"/>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charset="0"/>
            </a:endParaRPr>
          </a:p>
        </p:txBody>
      </p:sp>
      <p:pic>
        <p:nvPicPr>
          <p:cNvPr id="19" name="Picture 18">
            <a:extLst>
              <a:ext uri="{FF2B5EF4-FFF2-40B4-BE49-F238E27FC236}">
                <a16:creationId xmlns:a16="http://schemas.microsoft.com/office/drawing/2014/main" xmlns="" id="{F8C24B90-925B-42BC-8BC1-DC208D498C4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6" t="474" r="40448" b="36564"/>
          <a:stretch/>
        </p:blipFill>
        <p:spPr>
          <a:xfrm>
            <a:off x="4322550" y="6997698"/>
            <a:ext cx="7256678" cy="221082"/>
          </a:xfrm>
          <a:prstGeom prst="rect">
            <a:avLst/>
          </a:prstGeom>
          <a:noFill/>
          <a:ln>
            <a:noFill/>
          </a:ln>
        </p:spPr>
      </p:pic>
      <p:sp>
        <p:nvSpPr>
          <p:cNvPr id="2" name="Title 1"/>
          <p:cNvSpPr>
            <a:spLocks noGrp="1"/>
          </p:cNvSpPr>
          <p:nvPr>
            <p:ph type="title"/>
          </p:nvPr>
        </p:nvSpPr>
        <p:spPr>
          <a:xfrm>
            <a:off x="4331212" y="7452866"/>
            <a:ext cx="7248016" cy="1359119"/>
          </a:xfrm>
        </p:spPr>
        <p:txBody>
          <a:bodyPr vert="horz" lIns="91440" tIns="45720" rIns="91440" bIns="45720" rtlCol="0" anchor="b">
            <a:normAutofit/>
          </a:bodyPr>
          <a:lstStyle/>
          <a:p>
            <a:pPr defTabSz="914400"/>
            <a:r>
              <a:rPr lang="en-US" sz="3200" dirty="0">
                <a:solidFill>
                  <a:srgbClr val="FFFFFE"/>
                </a:solidFill>
              </a:rPr>
              <a:t>Data silos</a:t>
            </a:r>
          </a:p>
        </p:txBody>
      </p:sp>
    </p:spTree>
    <p:extLst>
      <p:ext uri="{BB962C8B-B14F-4D97-AF65-F5344CB8AC3E}">
        <p14:creationId xmlns:p14="http://schemas.microsoft.com/office/powerpoint/2010/main" val="17651713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399" y="1068396"/>
            <a:ext cx="10478277" cy="8149771"/>
          </a:xfrm>
          <a:prstGeom prst="rect">
            <a:avLst/>
          </a:prstGeom>
        </p:spPr>
      </p:pic>
      <p:sp>
        <p:nvSpPr>
          <p:cNvPr id="4" name="Oval 3"/>
          <p:cNvSpPr/>
          <p:nvPr/>
        </p:nvSpPr>
        <p:spPr>
          <a:xfrm>
            <a:off x="3512884" y="3964961"/>
            <a:ext cx="2460171" cy="1545771"/>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852133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CB1DE69F-569C-4A49-8E50-4093C135AEC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a:xfrm>
            <a:off x="0" y="8703055"/>
            <a:ext cx="13004800" cy="1056640"/>
          </a:xfrm>
          <a:prstGeom prst="rect">
            <a:avLst/>
          </a:prstGeom>
        </p:spPr>
      </p:pic>
      <p:sp>
        <p:nvSpPr>
          <p:cNvPr id="11" name="Rectangle 10">
            <a:extLst>
              <a:ext uri="{FF2B5EF4-FFF2-40B4-BE49-F238E27FC236}">
                <a16:creationId xmlns:a16="http://schemas.microsoft.com/office/drawing/2014/main" xmlns="" id="{50B488F5-9CE4-4346-B22F-600286ED4D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6693"/>
            <a:ext cx="13004800" cy="8031323"/>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5F76596F-57DF-4A0C-96D9-046DC3B30E9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705804"/>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16176A8D-754E-4699-9AAC-A833466A201A}"/>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200490" y="915148"/>
            <a:ext cx="10251034" cy="221082"/>
          </a:xfrm>
          <a:prstGeom prst="rect">
            <a:avLst/>
          </a:prstGeom>
          <a:noFill/>
          <a:ln>
            <a:noFill/>
          </a:ln>
        </p:spPr>
      </p:pic>
      <p:sp useBgFill="1">
        <p:nvSpPr>
          <p:cNvPr id="17" name="Rectangle 16">
            <a:extLst>
              <a:ext uri="{FF2B5EF4-FFF2-40B4-BE49-F238E27FC236}">
                <a16:creationId xmlns:a16="http://schemas.microsoft.com/office/drawing/2014/main" xmlns="" id="{2AA0E174-1032-45EB-8FEE-2178019BAE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3004474"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9" name="Rectangle 18">
            <a:extLst>
              <a:ext uri="{FF2B5EF4-FFF2-40B4-BE49-F238E27FC236}">
                <a16:creationId xmlns:a16="http://schemas.microsoft.com/office/drawing/2014/main" xmlns="" id="{C017D167-735C-4828-BF61-5BEC0A93C0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6693"/>
            <a:ext cx="13004800" cy="8031323"/>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21" name="Picture 20">
            <a:extLst>
              <a:ext uri="{FF2B5EF4-FFF2-40B4-BE49-F238E27FC236}">
                <a16:creationId xmlns:a16="http://schemas.microsoft.com/office/drawing/2014/main" xmlns="" id="{48A2A651-3D77-45F6-9A25-3762F5E4663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t="474" r="60418" b="36564"/>
          <a:stretch/>
        </p:blipFill>
        <p:spPr>
          <a:xfrm>
            <a:off x="1200490" y="915148"/>
            <a:ext cx="4828032" cy="221082"/>
          </a:xfrm>
          <a:prstGeom prst="rect">
            <a:avLst/>
          </a:prstGeom>
          <a:noFill/>
          <a:ln>
            <a:noFill/>
          </a:ln>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860535" y="1802923"/>
            <a:ext cx="4789191" cy="6628639"/>
          </a:xfrm>
          <a:prstGeom prst="rect">
            <a:avLst/>
          </a:prstGeom>
        </p:spPr>
      </p:pic>
      <p:pic>
        <p:nvPicPr>
          <p:cNvPr id="23" name="Picture 22">
            <a:extLst>
              <a:ext uri="{FF2B5EF4-FFF2-40B4-BE49-F238E27FC236}">
                <a16:creationId xmlns:a16="http://schemas.microsoft.com/office/drawing/2014/main" xmlns="" id="{EE1B9172-598D-41CA-A120-1347A28BA08B}"/>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t="1538" b="-1538"/>
          <a:stretch/>
        </p:blipFill>
        <p:spPr>
          <a:xfrm>
            <a:off x="0" y="8703055"/>
            <a:ext cx="13004800" cy="1056640"/>
          </a:xfrm>
          <a:prstGeom prst="rect">
            <a:avLst/>
          </a:prstGeom>
        </p:spPr>
      </p:pic>
      <p:cxnSp>
        <p:nvCxnSpPr>
          <p:cNvPr id="25" name="Straight Connector 24">
            <a:extLst>
              <a:ext uri="{FF2B5EF4-FFF2-40B4-BE49-F238E27FC236}">
                <a16:creationId xmlns:a16="http://schemas.microsoft.com/office/drawing/2014/main" xmlns="" id="{FD3493C9-FDB6-46AD-891A-36C02F24D8C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705804"/>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03640" y="1405294"/>
            <a:ext cx="4795072" cy="3424319"/>
          </a:xfrm>
        </p:spPr>
        <p:txBody>
          <a:bodyPr vert="horz" lIns="91440" tIns="45720" rIns="91440" bIns="0" rtlCol="0" anchor="b">
            <a:normAutofit/>
          </a:bodyPr>
          <a:lstStyle/>
          <a:p>
            <a:pPr defTabSz="914400"/>
            <a:r>
              <a:rPr lang="en-US" sz="6000" dirty="0"/>
              <a:t>Domain model</a:t>
            </a:r>
          </a:p>
        </p:txBody>
      </p:sp>
    </p:spTree>
    <p:extLst>
      <p:ext uri="{BB962C8B-B14F-4D97-AF65-F5344CB8AC3E}">
        <p14:creationId xmlns:p14="http://schemas.microsoft.com/office/powerpoint/2010/main" val="210425053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xmlns="" id="{C014BF94-4DFC-4A65-99BF-76277891EA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3004474"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41" name="Rectangle 40">
            <a:extLst>
              <a:ext uri="{FF2B5EF4-FFF2-40B4-BE49-F238E27FC236}">
                <a16:creationId xmlns:a16="http://schemas.microsoft.com/office/drawing/2014/main" xmlns="" id="{B255C7B1-10DA-4D61-B560-5E1F081B34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6693"/>
            <a:ext cx="13004800" cy="8031323"/>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43" name="Picture 42">
            <a:extLst>
              <a:ext uri="{FF2B5EF4-FFF2-40B4-BE49-F238E27FC236}">
                <a16:creationId xmlns:a16="http://schemas.microsoft.com/office/drawing/2014/main" xmlns="" id="{88C29B8B-A62C-43CE-92FF-12EAA1D01B5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6" t="474" r="60419" b="36564"/>
          <a:stretch/>
        </p:blipFill>
        <p:spPr>
          <a:xfrm>
            <a:off x="1200490" y="915148"/>
            <a:ext cx="4828032" cy="221082"/>
          </a:xfrm>
          <a:prstGeom prst="rect">
            <a:avLst/>
          </a:prstGeom>
          <a:noFill/>
          <a:ln>
            <a:noFill/>
          </a:ln>
        </p:spPr>
      </p:pic>
      <p:pic>
        <p:nvPicPr>
          <p:cNvPr id="34"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4350" y="2634595"/>
            <a:ext cx="7267493" cy="5014570"/>
          </a:xfrm>
          <a:prstGeom prst="rect">
            <a:avLst/>
          </a:prstGeom>
        </p:spPr>
      </p:pic>
      <p:pic>
        <p:nvPicPr>
          <p:cNvPr id="45" name="Picture 44">
            <a:extLst>
              <a:ext uri="{FF2B5EF4-FFF2-40B4-BE49-F238E27FC236}">
                <a16:creationId xmlns:a16="http://schemas.microsoft.com/office/drawing/2014/main" xmlns="" id="{F873EA42-E9E9-4806-A9F6-1718BE38B72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t="1538" b="-1538"/>
          <a:stretch/>
        </p:blipFill>
        <p:spPr>
          <a:xfrm>
            <a:off x="0" y="8703055"/>
            <a:ext cx="13004800" cy="1056640"/>
          </a:xfrm>
          <a:prstGeom prst="rect">
            <a:avLst/>
          </a:prstGeom>
        </p:spPr>
      </p:pic>
      <p:cxnSp>
        <p:nvCxnSpPr>
          <p:cNvPr id="47" name="Straight Connector 46">
            <a:extLst>
              <a:ext uri="{FF2B5EF4-FFF2-40B4-BE49-F238E27FC236}">
                <a16:creationId xmlns:a16="http://schemas.microsoft.com/office/drawing/2014/main" xmlns="" id="{A99D5523-0BC8-4D5A-871C-69C0725E736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705804"/>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200490" y="3649634"/>
            <a:ext cx="2853723" cy="1492246"/>
          </a:xfrm>
        </p:spPr>
        <p:txBody>
          <a:bodyPr vert="horz" lIns="91440" tIns="45720" rIns="91440" bIns="0" rtlCol="0">
            <a:normAutofit/>
          </a:bodyPr>
          <a:lstStyle/>
          <a:p>
            <a:pPr defTabSz="914400"/>
            <a:r>
              <a:rPr lang="en-US" dirty="0"/>
              <a:t>Domain model</a:t>
            </a:r>
          </a:p>
        </p:txBody>
      </p:sp>
    </p:spTree>
    <p:extLst>
      <p:ext uri="{BB962C8B-B14F-4D97-AF65-F5344CB8AC3E}">
        <p14:creationId xmlns:p14="http://schemas.microsoft.com/office/powerpoint/2010/main" val="1894672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95" y="1324428"/>
            <a:ext cx="10478277" cy="8149771"/>
          </a:xfrm>
          <a:prstGeom prst="rect">
            <a:avLst/>
          </a:prstGeom>
        </p:spPr>
      </p:pic>
      <p:sp>
        <p:nvSpPr>
          <p:cNvPr id="4" name="Oval 3"/>
          <p:cNvSpPr/>
          <p:nvPr/>
        </p:nvSpPr>
        <p:spPr>
          <a:xfrm>
            <a:off x="1807028" y="4267198"/>
            <a:ext cx="2460171" cy="1545771"/>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130300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Functional requirements</a:t>
            </a:r>
            <a:endParaRPr lang="en-US" dirty="0"/>
          </a:p>
        </p:txBody>
      </p:sp>
      <p:sp>
        <p:nvSpPr>
          <p:cNvPr id="3" name="Content Placeholder 2"/>
          <p:cNvSpPr>
            <a:spLocks noGrp="1"/>
          </p:cNvSpPr>
          <p:nvPr>
            <p:ph idx="1"/>
          </p:nvPr>
        </p:nvSpPr>
        <p:spPr/>
        <p:txBody>
          <a:bodyPr/>
          <a:lstStyle/>
          <a:p>
            <a:r>
              <a:rPr lang="en-US" dirty="0" smtClean="0"/>
              <a:t>Before developing any solutions, define problems</a:t>
            </a:r>
          </a:p>
          <a:p>
            <a:r>
              <a:rPr lang="en-US" dirty="0" smtClean="0"/>
              <a:t>Decide which problems you can solve</a:t>
            </a:r>
          </a:p>
          <a:p>
            <a:r>
              <a:rPr lang="en-US" dirty="0" smtClean="0"/>
              <a:t>State the requirements for success</a:t>
            </a:r>
            <a:endParaRPr lang="en-US" dirty="0"/>
          </a:p>
        </p:txBody>
      </p:sp>
    </p:spTree>
    <p:extLst>
      <p:ext uri="{BB962C8B-B14F-4D97-AF65-F5344CB8AC3E}">
        <p14:creationId xmlns:p14="http://schemas.microsoft.com/office/powerpoint/2010/main" val="107315413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95" y="1324428"/>
            <a:ext cx="10478277" cy="8149771"/>
          </a:xfrm>
          <a:prstGeom prst="rect">
            <a:avLst/>
          </a:prstGeom>
        </p:spPr>
      </p:pic>
      <p:sp>
        <p:nvSpPr>
          <p:cNvPr id="4" name="Oval 3"/>
          <p:cNvSpPr/>
          <p:nvPr/>
        </p:nvSpPr>
        <p:spPr>
          <a:xfrm>
            <a:off x="6005072" y="4299215"/>
            <a:ext cx="2460171" cy="1545771"/>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6062930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295" y="1324428"/>
            <a:ext cx="10478277" cy="8149771"/>
          </a:xfrm>
          <a:prstGeom prst="rect">
            <a:avLst/>
          </a:prstGeom>
        </p:spPr>
      </p:pic>
      <p:sp>
        <p:nvSpPr>
          <p:cNvPr id="4" name="Oval 3"/>
          <p:cNvSpPr/>
          <p:nvPr/>
        </p:nvSpPr>
        <p:spPr>
          <a:xfrm>
            <a:off x="8246248" y="4227498"/>
            <a:ext cx="2460171" cy="1545771"/>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1936211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Vocabularies</a:t>
            </a:r>
            <a:endParaRPr lang="en-US" dirty="0"/>
          </a:p>
        </p:txBody>
      </p:sp>
      <p:sp>
        <p:nvSpPr>
          <p:cNvPr id="3" name="Content Placeholder 2"/>
          <p:cNvSpPr>
            <a:spLocks noGrp="1"/>
          </p:cNvSpPr>
          <p:nvPr>
            <p:ph idx="1"/>
          </p:nvPr>
        </p:nvSpPr>
        <p:spPr/>
        <p:txBody>
          <a:bodyPr/>
          <a:lstStyle/>
          <a:p>
            <a:r>
              <a:rPr lang="en-US" dirty="0" smtClean="0"/>
              <a:t>Profiles reuse vocabularies</a:t>
            </a:r>
          </a:p>
          <a:p>
            <a:r>
              <a:rPr lang="en-US" dirty="0" smtClean="0"/>
              <a:t>Profiles can select from a single vocabulary</a:t>
            </a:r>
          </a:p>
          <a:p>
            <a:r>
              <a:rPr lang="en-US" dirty="0" smtClean="0"/>
              <a:t>Profiles can extend a vocabulary</a:t>
            </a:r>
          </a:p>
          <a:p>
            <a:r>
              <a:rPr lang="en-US" dirty="0" smtClean="0"/>
              <a:t>Profiles can combine vocabularies</a:t>
            </a:r>
            <a:endParaRPr lang="en-US" dirty="0"/>
          </a:p>
        </p:txBody>
      </p:sp>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8171285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77925" y="2011680"/>
            <a:ext cx="12146816" cy="6030913"/>
          </a:xfrm>
        </p:spPr>
      </p:pic>
    </p:spTree>
    <p:extLst>
      <p:ext uri="{BB962C8B-B14F-4D97-AF65-F5344CB8AC3E}">
        <p14:creationId xmlns:p14="http://schemas.microsoft.com/office/powerpoint/2010/main" val="180246444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62C9703D-C8F9-44AD-A7C0-C2F3871F8C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8761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364" y="1196284"/>
            <a:ext cx="11632071" cy="6368558"/>
          </a:xfrm>
          <a:prstGeom prst="rect">
            <a:avLst/>
          </a:prstGeom>
        </p:spPr>
      </p:pic>
    </p:spTree>
    <p:extLst>
      <p:ext uri="{BB962C8B-B14F-4D97-AF65-F5344CB8AC3E}">
        <p14:creationId xmlns:p14="http://schemas.microsoft.com/office/powerpoint/2010/main" val="87574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C4AC067-D504-471C-8EA7-D3CB990B8D6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1538" b="-1538"/>
          <a:stretch/>
        </p:blipFill>
        <p:spPr>
          <a:xfrm>
            <a:off x="0" y="8703055"/>
            <a:ext cx="13004800" cy="1056640"/>
          </a:xfrm>
          <a:prstGeom prst="rect">
            <a:avLst/>
          </a:prstGeom>
        </p:spPr>
      </p:pic>
      <p:sp>
        <p:nvSpPr>
          <p:cNvPr id="11" name="Rectangle 10">
            <a:extLst>
              <a:ext uri="{FF2B5EF4-FFF2-40B4-BE49-F238E27FC236}">
                <a16:creationId xmlns:a16="http://schemas.microsoft.com/office/drawing/2014/main" xmlns="" id="{C5725D68-8A0E-415C-AF7F-3771B66B9A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6693"/>
            <a:ext cx="13004800" cy="8031323"/>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6BE714B4-F36E-4926-93B3-190E5EC13C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705804"/>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6C6CF9F7-5642-4F7B-8A15-C78EA0AB92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200490" y="915148"/>
            <a:ext cx="10251034" cy="221082"/>
          </a:xfrm>
          <a:prstGeom prst="rect">
            <a:avLst/>
          </a:prstGeom>
          <a:noFill/>
          <a:ln>
            <a:noFill/>
          </a:ln>
        </p:spPr>
      </p:pic>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18794" r="13874"/>
          <a:stretch/>
        </p:blipFill>
        <p:spPr>
          <a:xfrm>
            <a:off x="20" y="10"/>
            <a:ext cx="13004454" cy="9753590"/>
          </a:xfrm>
          <a:prstGeom prst="rect">
            <a:avLst/>
          </a:prstGeom>
        </p:spPr>
      </p:pic>
      <p:sp>
        <p:nvSpPr>
          <p:cNvPr id="17" name="Rectangle 16">
            <a:extLst>
              <a:ext uri="{FF2B5EF4-FFF2-40B4-BE49-F238E27FC236}">
                <a16:creationId xmlns:a16="http://schemas.microsoft.com/office/drawing/2014/main" xmlns="" id="{3FEFEEFD-A6F2-4870-A73A-0C4E6AFD42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6570" y="6763148"/>
            <a:ext cx="8848230" cy="2282923"/>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charset="0"/>
            </a:endParaRPr>
          </a:p>
        </p:txBody>
      </p:sp>
      <p:pic>
        <p:nvPicPr>
          <p:cNvPr id="19" name="Picture 18">
            <a:extLst>
              <a:ext uri="{FF2B5EF4-FFF2-40B4-BE49-F238E27FC236}">
                <a16:creationId xmlns:a16="http://schemas.microsoft.com/office/drawing/2014/main" xmlns="" id="{F8C24B90-925B-42BC-8BC1-DC208D498C4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6" t="474" r="40448" b="36564"/>
          <a:stretch/>
        </p:blipFill>
        <p:spPr>
          <a:xfrm>
            <a:off x="4322550" y="6997698"/>
            <a:ext cx="7256678" cy="221082"/>
          </a:xfrm>
          <a:prstGeom prst="rect">
            <a:avLst/>
          </a:prstGeom>
          <a:noFill/>
          <a:ln>
            <a:noFill/>
          </a:ln>
        </p:spPr>
      </p:pic>
      <p:sp>
        <p:nvSpPr>
          <p:cNvPr id="2" name="Title 1"/>
          <p:cNvSpPr>
            <a:spLocks noGrp="1"/>
          </p:cNvSpPr>
          <p:nvPr>
            <p:ph type="title"/>
          </p:nvPr>
        </p:nvSpPr>
        <p:spPr>
          <a:xfrm>
            <a:off x="4331212" y="7452866"/>
            <a:ext cx="7248016" cy="1359119"/>
          </a:xfrm>
        </p:spPr>
        <p:txBody>
          <a:bodyPr vert="horz" lIns="91440" tIns="45720" rIns="91440" bIns="45720" rtlCol="0" anchor="b">
            <a:normAutofit/>
          </a:bodyPr>
          <a:lstStyle/>
          <a:p>
            <a:pPr defTabSz="914400"/>
            <a:r>
              <a:rPr lang="en-US" sz="3200" dirty="0">
                <a:solidFill>
                  <a:srgbClr val="FFFFFE"/>
                </a:solidFill>
              </a:rPr>
              <a:t>Data silos</a:t>
            </a:r>
          </a:p>
        </p:txBody>
      </p:sp>
      <p:sp>
        <p:nvSpPr>
          <p:cNvPr id="3" name="TextBox 2"/>
          <p:cNvSpPr txBox="1"/>
          <p:nvPr/>
        </p:nvSpPr>
        <p:spPr>
          <a:xfrm>
            <a:off x="2948940" y="2903220"/>
            <a:ext cx="1554480" cy="461665"/>
          </a:xfrm>
          <a:prstGeom prst="rect">
            <a:avLst/>
          </a:prstGeom>
          <a:solidFill>
            <a:schemeClr val="bg1"/>
          </a:solidFill>
        </p:spPr>
        <p:txBody>
          <a:bodyPr wrap="square" rtlCol="0">
            <a:spAutoFit/>
          </a:bodyPr>
          <a:lstStyle/>
          <a:p>
            <a:r>
              <a:rPr lang="en-US" smtClean="0">
                <a:solidFill>
                  <a:schemeClr val="tx1"/>
                </a:solidFill>
                <a:effectLst/>
              </a:rPr>
              <a:t>DC</a:t>
            </a:r>
            <a:endParaRPr lang="en-US" dirty="0">
              <a:solidFill>
                <a:schemeClr val="tx1"/>
              </a:solidFill>
              <a:effectLst/>
            </a:endParaRPr>
          </a:p>
        </p:txBody>
      </p:sp>
      <p:sp>
        <p:nvSpPr>
          <p:cNvPr id="12" name="TextBox 11"/>
          <p:cNvSpPr txBox="1"/>
          <p:nvPr/>
        </p:nvSpPr>
        <p:spPr>
          <a:xfrm>
            <a:off x="7471250" y="2903219"/>
            <a:ext cx="1554480" cy="461665"/>
          </a:xfrm>
          <a:prstGeom prst="rect">
            <a:avLst/>
          </a:prstGeom>
          <a:solidFill>
            <a:schemeClr val="bg1"/>
          </a:solidFill>
        </p:spPr>
        <p:txBody>
          <a:bodyPr wrap="square" rtlCol="0">
            <a:spAutoFit/>
          </a:bodyPr>
          <a:lstStyle/>
          <a:p>
            <a:r>
              <a:rPr lang="en-US" dirty="0" smtClean="0">
                <a:solidFill>
                  <a:schemeClr val="tx1"/>
                </a:solidFill>
                <a:effectLst/>
              </a:rPr>
              <a:t>BIBO</a:t>
            </a:r>
            <a:endParaRPr lang="en-US" dirty="0">
              <a:solidFill>
                <a:schemeClr val="tx1"/>
              </a:solidFill>
              <a:effectLst/>
            </a:endParaRPr>
          </a:p>
        </p:txBody>
      </p:sp>
      <p:sp>
        <p:nvSpPr>
          <p:cNvPr id="14" name="TextBox 13"/>
          <p:cNvSpPr txBox="1"/>
          <p:nvPr/>
        </p:nvSpPr>
        <p:spPr>
          <a:xfrm>
            <a:off x="11461750" y="2903218"/>
            <a:ext cx="154305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charset="0"/>
              </a:rPr>
              <a:t>MARC21</a:t>
            </a:r>
            <a:endParaRPr lang="en-US" dirty="0">
              <a:latin typeface="Arial" charset="0"/>
            </a:endParaRPr>
          </a:p>
        </p:txBody>
      </p:sp>
      <p:sp>
        <p:nvSpPr>
          <p:cNvPr id="16" name="TextBox 15"/>
          <p:cNvSpPr txBox="1"/>
          <p:nvPr/>
        </p:nvSpPr>
        <p:spPr>
          <a:xfrm>
            <a:off x="-976930" y="2903217"/>
            <a:ext cx="1554480" cy="461665"/>
          </a:xfrm>
          <a:prstGeom prst="rect">
            <a:avLst/>
          </a:prstGeom>
          <a:solidFill>
            <a:schemeClr val="bg1"/>
          </a:solidFill>
        </p:spPr>
        <p:txBody>
          <a:bodyPr wrap="square" rtlCol="0">
            <a:spAutoFit/>
          </a:bodyPr>
          <a:lstStyle/>
          <a:p>
            <a:r>
              <a:rPr lang="en-US" smtClean="0">
                <a:solidFill>
                  <a:schemeClr val="tx1"/>
                </a:solidFill>
                <a:effectLst/>
              </a:rPr>
              <a:t>DC</a:t>
            </a:r>
            <a:endParaRPr lang="en-US" dirty="0">
              <a:solidFill>
                <a:schemeClr val="tx1"/>
              </a:solidFill>
              <a:effectLst/>
            </a:endParaRPr>
          </a:p>
        </p:txBody>
      </p:sp>
    </p:spTree>
    <p:extLst>
      <p:ext uri="{BB962C8B-B14F-4D97-AF65-F5344CB8AC3E}">
        <p14:creationId xmlns:p14="http://schemas.microsoft.com/office/powerpoint/2010/main" val="84752126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reuse &amp; semantics</a:t>
            </a:r>
            <a:endParaRPr lang="en-US" dirty="0"/>
          </a:p>
        </p:txBody>
      </p:sp>
      <p:sp>
        <p:nvSpPr>
          <p:cNvPr id="3" name="Content Placeholder 2"/>
          <p:cNvSpPr>
            <a:spLocks noGrp="1"/>
          </p:cNvSpPr>
          <p:nvPr>
            <p:ph idx="1"/>
          </p:nvPr>
        </p:nvSpPr>
        <p:spPr/>
        <p:txBody>
          <a:bodyPr/>
          <a:lstStyle/>
          <a:p>
            <a:r>
              <a:rPr lang="en-US" dirty="0" smtClean="0"/>
              <a:t>Reuse can narrow semantics but should never contradict how the term is defined at its origin</a:t>
            </a:r>
          </a:p>
          <a:p>
            <a:r>
              <a:rPr lang="en-US" dirty="0" smtClean="0"/>
              <a:t>Terms with strict definitions (e.g. OWL constraints, limits on valid values, disjoint with other terms) are the hardest to reuse</a:t>
            </a:r>
          </a:p>
          <a:p>
            <a:r>
              <a:rPr lang="en-US" dirty="0" smtClean="0"/>
              <a:t>Base vocabularies are best if they employ minimum semantic commitment</a:t>
            </a:r>
            <a:endParaRPr lang="en-US" dirty="0"/>
          </a:p>
        </p:txBody>
      </p:sp>
    </p:spTree>
    <p:extLst>
      <p:ext uri="{BB962C8B-B14F-4D97-AF65-F5344CB8AC3E}">
        <p14:creationId xmlns:p14="http://schemas.microsoft.com/office/powerpoint/2010/main" val="62974787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295" y="1324428"/>
            <a:ext cx="10478277" cy="8149771"/>
          </a:xfrm>
          <a:prstGeom prst="rect">
            <a:avLst/>
          </a:prstGeom>
        </p:spPr>
      </p:pic>
      <p:sp>
        <p:nvSpPr>
          <p:cNvPr id="4" name="Oval 3"/>
          <p:cNvSpPr/>
          <p:nvPr/>
        </p:nvSpPr>
        <p:spPr>
          <a:xfrm>
            <a:off x="6008915" y="4310740"/>
            <a:ext cx="2460171" cy="1611088"/>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1984377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a profile</a:t>
            </a:r>
            <a:endParaRPr lang="en-US" dirty="0"/>
          </a:p>
        </p:txBody>
      </p:sp>
      <p:sp>
        <p:nvSpPr>
          <p:cNvPr id="3" name="Content Placeholder 2"/>
          <p:cNvSpPr>
            <a:spLocks noGrp="1"/>
          </p:cNvSpPr>
          <p:nvPr>
            <p:ph idx="1"/>
          </p:nvPr>
        </p:nvSpPr>
        <p:spPr/>
        <p:txBody>
          <a:bodyPr/>
          <a:lstStyle/>
          <a:p>
            <a:r>
              <a:rPr lang="en-US" dirty="0" smtClean="0"/>
              <a:t>Vocabulary</a:t>
            </a:r>
          </a:p>
          <a:p>
            <a:r>
              <a:rPr lang="en-US" dirty="0" smtClean="0"/>
              <a:t>Definitions</a:t>
            </a:r>
          </a:p>
          <a:p>
            <a:r>
              <a:rPr lang="en-US" dirty="0" smtClean="0"/>
              <a:t>Usage rules</a:t>
            </a:r>
          </a:p>
          <a:p>
            <a:r>
              <a:rPr lang="en-US" dirty="0" smtClean="0"/>
              <a:t>Cardinality of terms and values</a:t>
            </a:r>
          </a:p>
          <a:p>
            <a:r>
              <a:rPr lang="en-US" dirty="0" smtClean="0"/>
              <a:t>Examples</a:t>
            </a:r>
          </a:p>
          <a:p>
            <a:r>
              <a:rPr lang="en-US" dirty="0" smtClean="0"/>
              <a:t>Validation rules</a:t>
            </a:r>
            <a:endParaRPr lang="en-US" dirty="0"/>
          </a:p>
        </p:txBody>
      </p:sp>
      <p:sp>
        <p:nvSpPr>
          <p:cNvPr id="4" name="TextBox 3"/>
          <p:cNvSpPr txBox="1"/>
          <p:nvPr/>
        </p:nvSpPr>
        <p:spPr>
          <a:xfrm>
            <a:off x="7429500" y="3082504"/>
            <a:ext cx="4660250" cy="707886"/>
          </a:xfrm>
          <a:prstGeom prst="rect">
            <a:avLst/>
          </a:prstGeom>
          <a:noFill/>
        </p:spPr>
        <p:txBody>
          <a:bodyPr wrap="none" rtlCol="0">
            <a:spAutoFit/>
          </a:bodyPr>
          <a:lstStyle/>
          <a:p>
            <a:r>
              <a:rPr lang="en-US" sz="4000" dirty="0" smtClean="0">
                <a:solidFill>
                  <a:schemeClr val="accent1">
                    <a:lumMod val="60000"/>
                    <a:lumOff val="40000"/>
                  </a:schemeClr>
                </a:solidFill>
                <a:effectLst/>
              </a:rPr>
              <a:t>This is not a full list!</a:t>
            </a:r>
            <a:endParaRPr lang="en-US" sz="4000" dirty="0">
              <a:solidFill>
                <a:schemeClr val="accent1">
                  <a:lumMod val="60000"/>
                  <a:lumOff val="40000"/>
                </a:schemeClr>
              </a:solidFill>
              <a:effectLst/>
            </a:endParaRPr>
          </a:p>
        </p:txBody>
      </p:sp>
    </p:spTree>
    <p:extLst>
      <p:ext uri="{BB962C8B-B14F-4D97-AF65-F5344CB8AC3E}">
        <p14:creationId xmlns:p14="http://schemas.microsoft.com/office/powerpoint/2010/main" val="126822780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62C9703D-C8F9-44AD-A7C0-C2F3871F8C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8761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60" y="915153"/>
            <a:ext cx="10914678" cy="6930821"/>
          </a:xfrm>
          <a:prstGeom prst="rect">
            <a:avLst/>
          </a:prstGeom>
        </p:spPr>
      </p:pic>
      <p:sp>
        <p:nvSpPr>
          <p:cNvPr id="3" name="Right Arrow 2"/>
          <p:cNvSpPr/>
          <p:nvPr/>
        </p:nvSpPr>
        <p:spPr>
          <a:xfrm rot="2618663">
            <a:off x="391886" y="915153"/>
            <a:ext cx="1741714" cy="1000733"/>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85735253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62C9703D-C8F9-44AD-A7C0-C2F3871F8C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8761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60" y="915153"/>
            <a:ext cx="10914678" cy="6930821"/>
          </a:xfrm>
          <a:prstGeom prst="rect">
            <a:avLst/>
          </a:prstGeom>
        </p:spPr>
      </p:pic>
      <p:sp>
        <p:nvSpPr>
          <p:cNvPr id="3" name="Right Arrow 2"/>
          <p:cNvSpPr/>
          <p:nvPr/>
        </p:nvSpPr>
        <p:spPr>
          <a:xfrm rot="2618663">
            <a:off x="1718662" y="915152"/>
            <a:ext cx="1741714" cy="1000733"/>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075262996"/>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62C9703D-C8F9-44AD-A7C0-C2F3871F8C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8761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60" y="915153"/>
            <a:ext cx="10914678" cy="6930821"/>
          </a:xfrm>
          <a:prstGeom prst="rect">
            <a:avLst/>
          </a:prstGeom>
        </p:spPr>
      </p:pic>
      <p:sp>
        <p:nvSpPr>
          <p:cNvPr id="4" name="Right Arrow 3"/>
          <p:cNvSpPr/>
          <p:nvPr/>
        </p:nvSpPr>
        <p:spPr>
          <a:xfrm rot="2618663">
            <a:off x="3766456" y="697438"/>
            <a:ext cx="1741714" cy="1000733"/>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132319534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62C9703D-C8F9-44AD-A7C0-C2F3871F8C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8761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60" y="915153"/>
            <a:ext cx="10914678" cy="6930821"/>
          </a:xfrm>
          <a:prstGeom prst="rect">
            <a:avLst/>
          </a:prstGeom>
        </p:spPr>
      </p:pic>
      <p:sp>
        <p:nvSpPr>
          <p:cNvPr id="4" name="Right Arrow 3"/>
          <p:cNvSpPr/>
          <p:nvPr/>
        </p:nvSpPr>
        <p:spPr>
          <a:xfrm rot="2618663">
            <a:off x="6607069" y="740981"/>
            <a:ext cx="1741714" cy="1000733"/>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19771761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62C9703D-C8F9-44AD-A7C0-C2F3871F8C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8761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060" y="915153"/>
            <a:ext cx="10914678" cy="6930821"/>
          </a:xfrm>
          <a:prstGeom prst="rect">
            <a:avLst/>
          </a:prstGeom>
        </p:spPr>
      </p:pic>
      <p:sp>
        <p:nvSpPr>
          <p:cNvPr id="4" name="Right Arrow 3"/>
          <p:cNvSpPr/>
          <p:nvPr/>
        </p:nvSpPr>
        <p:spPr>
          <a:xfrm rot="7474765">
            <a:off x="11088880" y="675667"/>
            <a:ext cx="1741714" cy="1000733"/>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5" name="Right Arrow 4"/>
          <p:cNvSpPr/>
          <p:nvPr/>
        </p:nvSpPr>
        <p:spPr>
          <a:xfrm rot="7319683">
            <a:off x="3156857" y="2482696"/>
            <a:ext cx="1741714" cy="1000733"/>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60450969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62C9703D-C8F9-44AD-A7C0-C2F3871F8C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876112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64" y="1196284"/>
            <a:ext cx="11632071" cy="6368558"/>
          </a:xfrm>
          <a:prstGeom prst="rect">
            <a:avLst/>
          </a:prstGeom>
        </p:spPr>
      </p:pic>
      <p:sp>
        <p:nvSpPr>
          <p:cNvPr id="4" name="Right Arrow 3"/>
          <p:cNvSpPr/>
          <p:nvPr/>
        </p:nvSpPr>
        <p:spPr>
          <a:xfrm rot="7949267">
            <a:off x="10319657" y="695917"/>
            <a:ext cx="1741714" cy="1000733"/>
          </a:xfrm>
          <a:prstGeom prst="rightArrow">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Tree>
    <p:extLst>
      <p:ext uri="{BB962C8B-B14F-4D97-AF65-F5344CB8AC3E}">
        <p14:creationId xmlns:p14="http://schemas.microsoft.com/office/powerpoint/2010/main" val="2788978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 rules</a:t>
            </a:r>
            <a:endParaRPr lang="en-US" dirty="0"/>
          </a:p>
        </p:txBody>
      </p:sp>
      <p:sp>
        <p:nvSpPr>
          <p:cNvPr id="3" name="Content Placeholder 2"/>
          <p:cNvSpPr>
            <a:spLocks noGrp="1"/>
          </p:cNvSpPr>
          <p:nvPr>
            <p:ph idx="1"/>
          </p:nvPr>
        </p:nvSpPr>
        <p:spPr>
          <a:xfrm>
            <a:off x="286871" y="3082504"/>
            <a:ext cx="12030635" cy="4677170"/>
          </a:xfrm>
        </p:spPr>
        <p:txBody>
          <a:bodyPr/>
          <a:lstStyle/>
          <a:p>
            <a:r>
              <a:rPr lang="en-US" dirty="0" smtClean="0"/>
              <a:t>Can have </a:t>
            </a:r>
            <a:r>
              <a:rPr lang="en-US" sz="2400" dirty="0" err="1" smtClean="0">
                <a:latin typeface="Courier" charset="0"/>
                <a:ea typeface="Courier" charset="0"/>
                <a:cs typeface="Courier" charset="0"/>
              </a:rPr>
              <a:t>foaf:name</a:t>
            </a:r>
            <a:r>
              <a:rPr lang="en-US" dirty="0" smtClean="0"/>
              <a:t> or (</a:t>
            </a:r>
            <a:r>
              <a:rPr lang="en-US" sz="2400" dirty="0" err="1" smtClean="0">
                <a:latin typeface="Courier" charset="0"/>
                <a:ea typeface="Courier" charset="0"/>
                <a:cs typeface="Courier" charset="0"/>
              </a:rPr>
              <a:t>foaf:foreName</a:t>
            </a:r>
            <a:r>
              <a:rPr lang="en-US" sz="2400" dirty="0" smtClean="0">
                <a:latin typeface="Courier" charset="0"/>
                <a:ea typeface="Courier" charset="0"/>
                <a:cs typeface="Courier" charset="0"/>
              </a:rPr>
              <a:t> + </a:t>
            </a:r>
            <a:r>
              <a:rPr lang="en-US" sz="2400" dirty="0" err="1" smtClean="0">
                <a:latin typeface="Courier" charset="0"/>
                <a:ea typeface="Courier" charset="0"/>
                <a:cs typeface="Courier" charset="0"/>
              </a:rPr>
              <a:t>foaf:familyName</a:t>
            </a:r>
            <a:r>
              <a:rPr lang="en-US" dirty="0" smtClean="0"/>
              <a:t>)</a:t>
            </a:r>
          </a:p>
          <a:p>
            <a:r>
              <a:rPr lang="en-US" sz="2400" dirty="0" err="1" smtClean="0">
                <a:latin typeface="Courier" charset="0"/>
                <a:ea typeface="Courier" charset="0"/>
                <a:cs typeface="Courier" charset="0"/>
              </a:rPr>
              <a:t>dct:date</a:t>
            </a:r>
            <a:r>
              <a:rPr lang="en-US" dirty="0" smtClean="0"/>
              <a:t> cannot be &gt; 2020</a:t>
            </a:r>
          </a:p>
          <a:p>
            <a:r>
              <a:rPr lang="en-US" dirty="0" smtClean="0"/>
              <a:t>Subjects must be </a:t>
            </a:r>
            <a:r>
              <a:rPr lang="en-US" dirty="0"/>
              <a:t>from </a:t>
            </a:r>
            <a:r>
              <a:rPr lang="en-US" sz="2400" dirty="0">
                <a:latin typeface="Courier" charset="0"/>
                <a:ea typeface="Courier" charset="0"/>
                <a:cs typeface="Courier" charset="0"/>
              </a:rPr>
              <a:t>http://</a:t>
            </a:r>
            <a:r>
              <a:rPr lang="en-US" sz="2400" dirty="0" err="1">
                <a:latin typeface="Courier" charset="0"/>
                <a:ea typeface="Courier" charset="0"/>
                <a:cs typeface="Courier" charset="0"/>
              </a:rPr>
              <a:t>id.loc.gov</a:t>
            </a:r>
            <a:r>
              <a:rPr lang="en-US" sz="2400" dirty="0">
                <a:latin typeface="Courier" charset="0"/>
                <a:ea typeface="Courier" charset="0"/>
                <a:cs typeface="Courier" charset="0"/>
              </a:rPr>
              <a:t>/authorities/subjects/</a:t>
            </a:r>
          </a:p>
        </p:txBody>
      </p:sp>
    </p:spTree>
    <p:extLst>
      <p:ext uri="{BB962C8B-B14F-4D97-AF65-F5344CB8AC3E}">
        <p14:creationId xmlns:p14="http://schemas.microsoft.com/office/powerpoint/2010/main" val="16385107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C4AC067-D504-471C-8EA7-D3CB990B8D6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t="1538" b="-1538"/>
          <a:stretch/>
        </p:blipFill>
        <p:spPr>
          <a:xfrm>
            <a:off x="0" y="8703055"/>
            <a:ext cx="13004800" cy="1056640"/>
          </a:xfrm>
          <a:prstGeom prst="rect">
            <a:avLst/>
          </a:prstGeom>
        </p:spPr>
      </p:pic>
      <p:sp>
        <p:nvSpPr>
          <p:cNvPr id="11" name="Rectangle 10">
            <a:extLst>
              <a:ext uri="{FF2B5EF4-FFF2-40B4-BE49-F238E27FC236}">
                <a16:creationId xmlns:a16="http://schemas.microsoft.com/office/drawing/2014/main" xmlns="" id="{C5725D68-8A0E-415C-AF7F-3771B66B9A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66693"/>
            <a:ext cx="13004800" cy="8031323"/>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xmlns="" id="{6BE714B4-F36E-4926-93B3-190E5EC13C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8705804"/>
            <a:ext cx="130048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6C6CF9F7-5642-4F7B-8A15-C78EA0AB92AC}"/>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200490" y="915148"/>
            <a:ext cx="10251034" cy="221082"/>
          </a:xfrm>
          <a:prstGeom prst="rect">
            <a:avLst/>
          </a:prstGeom>
          <a:noFill/>
          <a:ln>
            <a:noFill/>
          </a:ln>
        </p:spPr>
      </p:pic>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18794" r="13874"/>
          <a:stretch/>
        </p:blipFill>
        <p:spPr>
          <a:xfrm>
            <a:off x="20" y="10"/>
            <a:ext cx="13004454" cy="9753590"/>
          </a:xfrm>
          <a:prstGeom prst="rect">
            <a:avLst/>
          </a:prstGeom>
        </p:spPr>
      </p:pic>
      <p:sp>
        <p:nvSpPr>
          <p:cNvPr id="17" name="Rectangle 16">
            <a:extLst>
              <a:ext uri="{FF2B5EF4-FFF2-40B4-BE49-F238E27FC236}">
                <a16:creationId xmlns:a16="http://schemas.microsoft.com/office/drawing/2014/main" xmlns="" id="{3FEFEEFD-A6F2-4870-A73A-0C4E6AFD42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156570" y="6763148"/>
            <a:ext cx="8848230" cy="2282923"/>
          </a:xfrm>
          <a:prstGeom prst="rect">
            <a:avLst/>
          </a:prstGeom>
          <a:solidFill>
            <a:srgbClr val="000001">
              <a:alpha val="7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charset="0"/>
            </a:endParaRPr>
          </a:p>
        </p:txBody>
      </p:sp>
      <p:pic>
        <p:nvPicPr>
          <p:cNvPr id="19" name="Picture 18">
            <a:extLst>
              <a:ext uri="{FF2B5EF4-FFF2-40B4-BE49-F238E27FC236}">
                <a16:creationId xmlns:a16="http://schemas.microsoft.com/office/drawing/2014/main" xmlns="" id="{F8C24B90-925B-42BC-8BC1-DC208D498C46}"/>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l="-116" t="474" r="40448" b="36564"/>
          <a:stretch/>
        </p:blipFill>
        <p:spPr>
          <a:xfrm>
            <a:off x="4322550" y="6997698"/>
            <a:ext cx="7256678" cy="221082"/>
          </a:xfrm>
          <a:prstGeom prst="rect">
            <a:avLst/>
          </a:prstGeom>
          <a:noFill/>
          <a:ln>
            <a:noFill/>
          </a:ln>
        </p:spPr>
      </p:pic>
      <p:sp>
        <p:nvSpPr>
          <p:cNvPr id="2" name="Title 1"/>
          <p:cNvSpPr>
            <a:spLocks noGrp="1"/>
          </p:cNvSpPr>
          <p:nvPr>
            <p:ph type="title"/>
          </p:nvPr>
        </p:nvSpPr>
        <p:spPr>
          <a:xfrm>
            <a:off x="4331212" y="7452866"/>
            <a:ext cx="7248016" cy="1359119"/>
          </a:xfrm>
        </p:spPr>
        <p:txBody>
          <a:bodyPr vert="horz" lIns="91440" tIns="45720" rIns="91440" bIns="45720" rtlCol="0" anchor="b">
            <a:normAutofit/>
          </a:bodyPr>
          <a:lstStyle/>
          <a:p>
            <a:pPr defTabSz="914400"/>
            <a:r>
              <a:rPr lang="en-US" sz="3200" dirty="0">
                <a:solidFill>
                  <a:srgbClr val="FFFFFE"/>
                </a:solidFill>
              </a:rPr>
              <a:t>Data silos</a:t>
            </a:r>
          </a:p>
        </p:txBody>
      </p:sp>
      <p:sp>
        <p:nvSpPr>
          <p:cNvPr id="3" name="TextBox 2"/>
          <p:cNvSpPr txBox="1"/>
          <p:nvPr/>
        </p:nvSpPr>
        <p:spPr>
          <a:xfrm>
            <a:off x="3181350" y="2800350"/>
            <a:ext cx="154305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charset="0"/>
              </a:rPr>
              <a:t>MARC21</a:t>
            </a:r>
            <a:endParaRPr lang="en-US" dirty="0">
              <a:latin typeface="Arial" charset="0"/>
            </a:endParaRPr>
          </a:p>
        </p:txBody>
      </p:sp>
      <p:sp>
        <p:nvSpPr>
          <p:cNvPr id="12" name="TextBox 11"/>
          <p:cNvSpPr txBox="1"/>
          <p:nvPr/>
        </p:nvSpPr>
        <p:spPr>
          <a:xfrm>
            <a:off x="7467600" y="2800349"/>
            <a:ext cx="154305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charset="0"/>
              </a:rPr>
              <a:t>MARC21</a:t>
            </a:r>
            <a:endParaRPr lang="en-US" dirty="0">
              <a:latin typeface="Arial" charset="0"/>
            </a:endParaRPr>
          </a:p>
        </p:txBody>
      </p:sp>
      <p:sp>
        <p:nvSpPr>
          <p:cNvPr id="14" name="TextBox 13"/>
          <p:cNvSpPr txBox="1"/>
          <p:nvPr/>
        </p:nvSpPr>
        <p:spPr>
          <a:xfrm>
            <a:off x="-812474" y="2800348"/>
            <a:ext cx="154305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charset="0"/>
              </a:rPr>
              <a:t>MARC21</a:t>
            </a:r>
            <a:endParaRPr lang="en-US" dirty="0">
              <a:latin typeface="Arial" charset="0"/>
            </a:endParaRPr>
          </a:p>
        </p:txBody>
      </p:sp>
      <p:sp>
        <p:nvSpPr>
          <p:cNvPr id="16" name="TextBox 15"/>
          <p:cNvSpPr txBox="1"/>
          <p:nvPr/>
        </p:nvSpPr>
        <p:spPr>
          <a:xfrm>
            <a:off x="11753850" y="2800348"/>
            <a:ext cx="154305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latin typeface="Arial" charset="0"/>
              </a:rPr>
              <a:t>MARC21</a:t>
            </a:r>
            <a:endParaRPr lang="en-US" dirty="0">
              <a:latin typeface="Arial" charset="0"/>
            </a:endParaRPr>
          </a:p>
        </p:txBody>
      </p:sp>
    </p:spTree>
    <p:extLst>
      <p:ext uri="{BB962C8B-B14F-4D97-AF65-F5344CB8AC3E}">
        <p14:creationId xmlns:p14="http://schemas.microsoft.com/office/powerpoint/2010/main" val="18120719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Validation"/>
          <p:cNvSpPr txBox="1">
            <a:spLocks noGrp="1"/>
          </p:cNvSpPr>
          <p:nvPr>
            <p:ph type="title"/>
          </p:nvPr>
        </p:nvSpPr>
        <p:spPr>
          <a:xfrm>
            <a:off x="530820" y="605510"/>
            <a:ext cx="9345910" cy="1492245"/>
          </a:xfrm>
          <a:prstGeom prst="rect">
            <a:avLst/>
          </a:prstGeom>
        </p:spPr>
        <p:txBody>
          <a:bodyPr/>
          <a:lstStyle/>
          <a:p>
            <a:r>
              <a:t>Validation</a:t>
            </a:r>
          </a:p>
        </p:txBody>
      </p:sp>
      <p:sp>
        <p:nvSpPr>
          <p:cNvPr id="214" name="OWL/closed world…"/>
          <p:cNvSpPr txBox="1">
            <a:spLocks noGrp="1"/>
          </p:cNvSpPr>
          <p:nvPr>
            <p:ph type="body" idx="1"/>
          </p:nvPr>
        </p:nvSpPr>
        <p:spPr>
          <a:xfrm>
            <a:off x="530820" y="2791460"/>
            <a:ext cx="10692992" cy="5715000"/>
          </a:xfrm>
          <a:prstGeom prst="rect">
            <a:avLst/>
          </a:prstGeom>
        </p:spPr>
        <p:txBody>
          <a:bodyPr numCol="1">
            <a:normAutofit/>
          </a:bodyPr>
          <a:lstStyle/>
          <a:p>
            <a:pPr>
              <a:buFont typeface="Arial" charset="0"/>
              <a:buChar char="•"/>
            </a:pPr>
            <a:r>
              <a:rPr lang="en-US" dirty="0"/>
              <a:t>Non-RDF (e.g. XML </a:t>
            </a:r>
            <a:r>
              <a:rPr lang="en-US" dirty="0" smtClean="0"/>
              <a:t>schema)</a:t>
            </a:r>
            <a:endParaRPr lang="en-US" dirty="0"/>
          </a:p>
          <a:p>
            <a:pPr>
              <a:buFont typeface="Arial" charset="0"/>
              <a:buChar char="•"/>
            </a:pPr>
            <a:r>
              <a:rPr dirty="0" smtClean="0"/>
              <a:t>SHACL</a:t>
            </a:r>
            <a:r>
              <a:rPr lang="en-US" dirty="0" smtClean="0"/>
              <a:t> </a:t>
            </a:r>
            <a:r>
              <a:rPr lang="mr-IN" dirty="0" smtClean="0"/>
              <a:t>–</a:t>
            </a:r>
            <a:r>
              <a:rPr lang="en-US" dirty="0" smtClean="0"/>
              <a:t> W3C recommendation (</a:t>
            </a:r>
            <a:r>
              <a:rPr lang="en-US" dirty="0" err="1" smtClean="0"/>
              <a:t>SHApes</a:t>
            </a:r>
            <a:r>
              <a:rPr lang="en-US" dirty="0" smtClean="0"/>
              <a:t> Constraint Language)</a:t>
            </a:r>
          </a:p>
          <a:p>
            <a:pPr lvl="1">
              <a:buFont typeface="Arial" charset="0"/>
              <a:buChar char="•"/>
            </a:pPr>
            <a:r>
              <a:rPr lang="en-US" dirty="0"/>
              <a:t>https://www.w3.org/TR/</a:t>
            </a:r>
            <a:r>
              <a:rPr lang="en-US" dirty="0" err="1"/>
              <a:t>shacl</a:t>
            </a:r>
            <a:r>
              <a:rPr lang="en-US" dirty="0"/>
              <a:t>/</a:t>
            </a:r>
            <a:endParaRPr dirty="0"/>
          </a:p>
          <a:p>
            <a:pPr>
              <a:buFont typeface="Arial" charset="0"/>
              <a:buChar char="•"/>
            </a:pPr>
            <a:r>
              <a:rPr dirty="0" smtClean="0"/>
              <a:t>ShEx</a:t>
            </a:r>
            <a:r>
              <a:rPr lang="en-US" dirty="0" smtClean="0"/>
              <a:t> </a:t>
            </a:r>
            <a:r>
              <a:rPr lang="mr-IN" dirty="0" smtClean="0"/>
              <a:t>–</a:t>
            </a:r>
            <a:r>
              <a:rPr lang="en-US" dirty="0" smtClean="0"/>
              <a:t> W3C community group (Shape Expressions)</a:t>
            </a:r>
          </a:p>
          <a:p>
            <a:pPr lvl="1">
              <a:buFont typeface="Arial" charset="0"/>
              <a:buChar char="•"/>
            </a:pPr>
            <a:r>
              <a:rPr lang="en-US" dirty="0"/>
              <a:t>http://</a:t>
            </a:r>
            <a:r>
              <a:rPr lang="en-US" dirty="0" err="1" smtClean="0"/>
              <a:t>shex.io</a:t>
            </a:r>
            <a:r>
              <a:rPr lang="en-US" dirty="0"/>
              <a:t>/</a:t>
            </a: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Validation"/>
          <p:cNvSpPr txBox="1">
            <a:spLocks noGrp="1"/>
          </p:cNvSpPr>
          <p:nvPr>
            <p:ph type="title"/>
          </p:nvPr>
        </p:nvSpPr>
        <p:spPr>
          <a:xfrm>
            <a:off x="530820" y="605510"/>
            <a:ext cx="9345910" cy="1492245"/>
          </a:xfrm>
          <a:prstGeom prst="rect">
            <a:avLst/>
          </a:prstGeom>
        </p:spPr>
        <p:txBody>
          <a:bodyPr/>
          <a:lstStyle/>
          <a:p>
            <a:r>
              <a:t>Validation</a:t>
            </a:r>
          </a:p>
        </p:txBody>
      </p:sp>
      <p:sp>
        <p:nvSpPr>
          <p:cNvPr id="214" name="OWL/closed world…"/>
          <p:cNvSpPr txBox="1">
            <a:spLocks noGrp="1"/>
          </p:cNvSpPr>
          <p:nvPr>
            <p:ph type="body" idx="1"/>
          </p:nvPr>
        </p:nvSpPr>
        <p:spPr>
          <a:xfrm>
            <a:off x="530820" y="2791460"/>
            <a:ext cx="10692992" cy="5715000"/>
          </a:xfrm>
          <a:prstGeom prst="rect">
            <a:avLst/>
          </a:prstGeom>
        </p:spPr>
        <p:txBody>
          <a:bodyPr numCol="1">
            <a:normAutofit/>
          </a:bodyPr>
          <a:lstStyle/>
          <a:p>
            <a:pPr>
              <a:buFont typeface="Arial" charset="0"/>
              <a:buChar char="•"/>
            </a:pPr>
            <a:r>
              <a:rPr lang="en-US" dirty="0"/>
              <a:t>Non-RDF (e.g. XML </a:t>
            </a:r>
            <a:r>
              <a:rPr lang="en-US" dirty="0" smtClean="0"/>
              <a:t>schema)</a:t>
            </a:r>
            <a:endParaRPr lang="en-US" dirty="0"/>
          </a:p>
          <a:p>
            <a:pPr>
              <a:buFont typeface="Arial" charset="0"/>
              <a:buChar char="•"/>
            </a:pPr>
            <a:r>
              <a:rPr dirty="0" smtClean="0"/>
              <a:t>SHACL</a:t>
            </a:r>
            <a:r>
              <a:rPr lang="en-US" dirty="0" smtClean="0"/>
              <a:t> </a:t>
            </a:r>
            <a:r>
              <a:rPr lang="mr-IN" dirty="0" smtClean="0"/>
              <a:t>–</a:t>
            </a:r>
            <a:r>
              <a:rPr lang="en-US" dirty="0" smtClean="0"/>
              <a:t> W3C recommendation (</a:t>
            </a:r>
            <a:r>
              <a:rPr lang="en-US" dirty="0" err="1" smtClean="0"/>
              <a:t>SHApes</a:t>
            </a:r>
            <a:r>
              <a:rPr lang="en-US" dirty="0" smtClean="0"/>
              <a:t> Constraint Language)</a:t>
            </a:r>
          </a:p>
          <a:p>
            <a:pPr lvl="1">
              <a:buFont typeface="Arial" charset="0"/>
              <a:buChar char="•"/>
            </a:pPr>
            <a:r>
              <a:rPr lang="en-US" dirty="0"/>
              <a:t>https://www.w3.org/TR/</a:t>
            </a:r>
            <a:r>
              <a:rPr lang="en-US" dirty="0" err="1"/>
              <a:t>shacl</a:t>
            </a:r>
            <a:r>
              <a:rPr lang="en-US" dirty="0"/>
              <a:t>/</a:t>
            </a:r>
            <a:endParaRPr dirty="0"/>
          </a:p>
          <a:p>
            <a:pPr>
              <a:buFont typeface="Arial" charset="0"/>
              <a:buChar char="•"/>
            </a:pPr>
            <a:r>
              <a:rPr dirty="0" smtClean="0"/>
              <a:t>ShEx</a:t>
            </a:r>
            <a:r>
              <a:rPr lang="en-US" dirty="0" smtClean="0"/>
              <a:t> </a:t>
            </a:r>
            <a:r>
              <a:rPr lang="mr-IN" dirty="0" smtClean="0"/>
              <a:t>–</a:t>
            </a:r>
            <a:r>
              <a:rPr lang="en-US" dirty="0" smtClean="0"/>
              <a:t> W3C community group (Shape Expressions)</a:t>
            </a:r>
          </a:p>
          <a:p>
            <a:pPr lvl="1">
              <a:buFont typeface="Arial" charset="0"/>
              <a:buChar char="•"/>
            </a:pPr>
            <a:r>
              <a:rPr lang="en-US" dirty="0"/>
              <a:t>http://</a:t>
            </a:r>
            <a:r>
              <a:rPr lang="en-US" dirty="0" err="1" smtClean="0"/>
              <a:t>shex.io</a:t>
            </a:r>
            <a:r>
              <a:rPr lang="en-US" dirty="0"/>
              <a:t>/</a:t>
            </a:r>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8212" y="1061296"/>
            <a:ext cx="8008281" cy="6711702"/>
          </a:xfrm>
          <a:prstGeom prst="rect">
            <a:avLst/>
          </a:prstGeom>
          <a:ln w="19050">
            <a:solidFill>
              <a:schemeClr val="tx1">
                <a:lumMod val="65000"/>
                <a:lumOff val="35000"/>
              </a:schemeClr>
            </a:solidFill>
          </a:ln>
          <a:effectLst>
            <a:outerShdw blurRad="50800" dist="279400" dir="5400000" algn="ctr" rotWithShape="0">
              <a:srgbClr val="000000">
                <a:alpha val="43137"/>
              </a:srgbClr>
            </a:outerShdw>
          </a:effectLst>
        </p:spPr>
      </p:pic>
    </p:spTree>
    <p:extLst>
      <p:ext uri="{BB962C8B-B14F-4D97-AF65-F5344CB8AC3E}">
        <p14:creationId xmlns:p14="http://schemas.microsoft.com/office/powerpoint/2010/main" val="113706787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everything can be validated</a:t>
            </a:r>
            <a:endParaRPr lang="en-US" dirty="0"/>
          </a:p>
        </p:txBody>
      </p:sp>
      <p:sp>
        <p:nvSpPr>
          <p:cNvPr id="3" name="Text Placeholder 2"/>
          <p:cNvSpPr>
            <a:spLocks noGrp="1"/>
          </p:cNvSpPr>
          <p:nvPr>
            <p:ph type="body" idx="1"/>
          </p:nvPr>
        </p:nvSpPr>
        <p:spPr>
          <a:xfrm>
            <a:off x="1379070" y="4113305"/>
            <a:ext cx="11430000" cy="1803400"/>
          </a:xfrm>
        </p:spPr>
        <p:txBody>
          <a:bodyPr numCol="1"/>
          <a:lstStyle/>
          <a:p>
            <a:pPr>
              <a:buFont typeface="Arial" charset="0"/>
              <a:buChar char="•"/>
            </a:pPr>
            <a:r>
              <a:rPr lang="en-US" dirty="0" smtClean="0"/>
              <a:t>"Recommended" "Mandatory if applicable"</a:t>
            </a:r>
          </a:p>
          <a:p>
            <a:pPr>
              <a:buFont typeface="Arial" charset="0"/>
              <a:buChar char="•"/>
            </a:pPr>
            <a:r>
              <a:rPr lang="en-US" dirty="0" smtClean="0"/>
              <a:t>Names, resource titles, other string-based data</a:t>
            </a:r>
            <a:endParaRPr lang="en-US" dirty="0"/>
          </a:p>
        </p:txBody>
      </p:sp>
    </p:spTree>
    <p:extLst>
      <p:ext uri="{BB962C8B-B14F-4D97-AF65-F5344CB8AC3E}">
        <p14:creationId xmlns:p14="http://schemas.microsoft.com/office/powerpoint/2010/main" val="73711426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Maintaining profiles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46886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240" y="1359891"/>
            <a:ext cx="9345910" cy="1063270"/>
          </a:xfrm>
        </p:spPr>
        <p:txBody>
          <a:bodyPr/>
          <a:lstStyle/>
          <a:p>
            <a:r>
              <a:rPr lang="en-US" dirty="0" smtClean="0"/>
              <a:t>Profile maintenance</a:t>
            </a:r>
            <a:endParaRPr lang="en-US" dirty="0"/>
          </a:p>
        </p:txBody>
      </p:sp>
      <p:sp>
        <p:nvSpPr>
          <p:cNvPr id="3" name="Text Placeholder 2"/>
          <p:cNvSpPr>
            <a:spLocks noGrp="1"/>
          </p:cNvSpPr>
          <p:nvPr>
            <p:ph type="body" idx="1"/>
          </p:nvPr>
        </p:nvSpPr>
        <p:spPr>
          <a:xfrm>
            <a:off x="2446020" y="2768600"/>
            <a:ext cx="9771380" cy="5715000"/>
          </a:xfrm>
        </p:spPr>
        <p:txBody>
          <a:bodyPr numCol="1"/>
          <a:lstStyle/>
          <a:p>
            <a:pPr>
              <a:buFont typeface="Arial" charset="0"/>
              <a:buChar char="•"/>
            </a:pPr>
            <a:r>
              <a:rPr lang="en-US" dirty="0" smtClean="0"/>
              <a:t>Who maintains the profile? </a:t>
            </a:r>
          </a:p>
          <a:p>
            <a:pPr>
              <a:buFont typeface="Arial" charset="0"/>
              <a:buChar char="•"/>
            </a:pPr>
            <a:r>
              <a:rPr lang="en-US" dirty="0" smtClean="0"/>
              <a:t>How will new terms be added?</a:t>
            </a:r>
          </a:p>
          <a:p>
            <a:pPr>
              <a:buFont typeface="Arial" charset="0"/>
              <a:buChar char="•"/>
            </a:pPr>
            <a:r>
              <a:rPr lang="en-US" dirty="0" smtClean="0"/>
              <a:t>What can be changed?</a:t>
            </a:r>
          </a:p>
          <a:p>
            <a:pPr>
              <a:buFont typeface="Arial" charset="0"/>
              <a:buChar char="•"/>
            </a:pPr>
            <a:r>
              <a:rPr lang="en-US" dirty="0" smtClean="0"/>
              <a:t>How can the profile be extended?</a:t>
            </a:r>
            <a:endParaRPr lang="en-US" dirty="0"/>
          </a:p>
        </p:txBody>
      </p:sp>
    </p:spTree>
    <p:extLst>
      <p:ext uri="{BB962C8B-B14F-4D97-AF65-F5344CB8AC3E}">
        <p14:creationId xmlns:p14="http://schemas.microsoft.com/office/powerpoint/2010/main" val="70401572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What we need NOW"/>
          <p:cNvSpPr txBox="1">
            <a:spLocks noGrp="1"/>
          </p:cNvSpPr>
          <p:nvPr>
            <p:ph type="ctrTitle"/>
          </p:nvPr>
        </p:nvSpPr>
        <p:spPr>
          <a:xfrm>
            <a:off x="1600653" y="1515422"/>
            <a:ext cx="8193054" cy="3657801"/>
          </a:xfrm>
          <a:prstGeom prst="rect">
            <a:avLst/>
          </a:prstGeom>
        </p:spPr>
        <p:txBody>
          <a:bodyPr>
            <a:normAutofit fontScale="90000"/>
          </a:bodyPr>
          <a:lstStyle/>
          <a:p>
            <a:r>
              <a:rPr dirty="0"/>
              <a:t>What we need </a:t>
            </a:r>
            <a:r>
              <a:rPr lang="en-US" dirty="0" smtClean="0"/>
              <a:t>so </a:t>
            </a:r>
            <a:r>
              <a:rPr lang="en-US" dirty="0"/>
              <a:t>that we can </a:t>
            </a:r>
            <a:r>
              <a:rPr lang="en-US" dirty="0" smtClean="0"/>
              <a:t>(easily) create </a:t>
            </a:r>
            <a:r>
              <a:rPr lang="en-US" dirty="0"/>
              <a:t>profiles</a:t>
            </a:r>
            <a:br>
              <a:rPr lang="en-US" dirty="0"/>
            </a:br>
            <a:endParaRPr dirty="0"/>
          </a:p>
        </p:txBody>
      </p:sp>
      <p:sp>
        <p:nvSpPr>
          <p:cNvPr id="246" name="So that we can create profiles"/>
          <p:cNvSpPr txBox="1">
            <a:spLocks noGrp="1"/>
          </p:cNvSpPr>
          <p:nvPr>
            <p:ph type="subTitle" idx="1"/>
          </p:nvPr>
        </p:nvSpPr>
        <p:spPr>
          <a:prstGeom prst="rect">
            <a:avLst/>
          </a:prstGeom>
        </p:spPr>
        <p:txBody>
          <a:bodyPr/>
          <a:lstStyle/>
          <a:p>
            <a:endParaRPr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Profile language"/>
          <p:cNvSpPr txBox="1">
            <a:spLocks noGrp="1"/>
          </p:cNvSpPr>
          <p:nvPr>
            <p:ph type="title"/>
          </p:nvPr>
        </p:nvSpPr>
        <p:spPr/>
        <p:txBody>
          <a:bodyPr/>
          <a:lstStyle/>
          <a:p>
            <a:r>
              <a:rPr lang="en-US" dirty="0" smtClean="0"/>
              <a:t>Some profile-related efforts</a:t>
            </a:r>
            <a:endParaRPr lang="en-US" dirty="0"/>
          </a:p>
        </p:txBody>
      </p:sp>
      <p:sp>
        <p:nvSpPr>
          <p:cNvPr id="254" name="Advanced language…"/>
          <p:cNvSpPr txBox="1">
            <a:spLocks noGrp="1"/>
          </p:cNvSpPr>
          <p:nvPr>
            <p:ph type="body" idx="1"/>
          </p:nvPr>
        </p:nvSpPr>
        <p:spPr/>
        <p:txBody>
          <a:bodyPr numCol="1"/>
          <a:lstStyle/>
          <a:p>
            <a:pPr>
              <a:buFont typeface="Arial" charset="0"/>
              <a:buChar char="•"/>
            </a:pPr>
            <a:r>
              <a:rPr lang="en-US" dirty="0"/>
              <a:t>Dublin Core (since the late 1990's) based on Singapore </a:t>
            </a:r>
            <a:r>
              <a:rPr lang="en-US" dirty="0" smtClean="0"/>
              <a:t>Framework</a:t>
            </a:r>
          </a:p>
          <a:p>
            <a:pPr lvl="1">
              <a:buFont typeface="Arial" charset="0"/>
              <a:buChar char="•"/>
            </a:pPr>
            <a:r>
              <a:rPr lang="en-US" dirty="0"/>
              <a:t>http://dublincore.org/documents/singapore-framework</a:t>
            </a:r>
            <a:r>
              <a:rPr lang="en-US" dirty="0" smtClean="0"/>
              <a:t>/</a:t>
            </a:r>
          </a:p>
          <a:p>
            <a:pPr lvl="1">
              <a:buFont typeface="Arial" charset="0"/>
              <a:buChar char="•"/>
            </a:pPr>
            <a:r>
              <a:rPr lang="en-US" dirty="0"/>
              <a:t>http://dublincore.org/documents/profile-guidelines</a:t>
            </a:r>
            <a:r>
              <a:rPr lang="en-US" dirty="0" smtClean="0"/>
              <a:t>/</a:t>
            </a:r>
          </a:p>
          <a:p>
            <a:pPr lvl="1">
              <a:buFont typeface="Arial" charset="0"/>
              <a:buChar char="•"/>
            </a:pPr>
            <a:endParaRPr lang="en-US" dirty="0"/>
          </a:p>
          <a:p>
            <a:pPr>
              <a:buFont typeface="Arial" charset="0"/>
              <a:buChar char="•"/>
            </a:pPr>
            <a:r>
              <a:rPr lang="en-US" dirty="0" smtClean="0"/>
              <a:t>DXWG – Data </a:t>
            </a:r>
            <a:r>
              <a:rPr lang="en-US" dirty="0" err="1" smtClean="0"/>
              <a:t>eXchange</a:t>
            </a:r>
            <a:r>
              <a:rPr lang="en-US" dirty="0" smtClean="0"/>
              <a:t> Working Group, W3C, application profile guidance (2017, due 2019)</a:t>
            </a:r>
          </a:p>
          <a:p>
            <a:pPr lvl="1">
              <a:buFont typeface="Arial" charset="0"/>
              <a:buChar char="•"/>
            </a:pPr>
            <a:r>
              <a:rPr lang="en-US" dirty="0"/>
              <a:t>https://www.w3.org/2017/</a:t>
            </a:r>
            <a:r>
              <a:rPr lang="en-US" dirty="0" err="1"/>
              <a:t>dxwg</a:t>
            </a:r>
            <a:r>
              <a:rPr lang="en-US" dirty="0"/>
              <a:t>/wiki/</a:t>
            </a:r>
            <a:r>
              <a:rPr lang="en-US" dirty="0" err="1"/>
              <a:t>Main_Page</a:t>
            </a:r>
            <a:endParaRPr lang="en-US" dirty="0" smtClean="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rofile language"/>
          <p:cNvSpPr txBox="1">
            <a:spLocks noGrp="1"/>
          </p:cNvSpPr>
          <p:nvPr>
            <p:ph type="title"/>
          </p:nvPr>
        </p:nvSpPr>
        <p:spPr/>
        <p:txBody>
          <a:bodyPr/>
          <a:lstStyle/>
          <a:p>
            <a:r>
              <a:rPr lang="en-US" dirty="0" smtClean="0"/>
              <a:t>Standard profile language(s)</a:t>
            </a:r>
            <a:endParaRPr lang="en-US" dirty="0"/>
          </a:p>
        </p:txBody>
      </p:sp>
      <p:sp>
        <p:nvSpPr>
          <p:cNvPr id="251" name="Core for the simplest needs, or for getting started…"/>
          <p:cNvSpPr txBox="1">
            <a:spLocks noGrp="1"/>
          </p:cNvSpPr>
          <p:nvPr>
            <p:ph type="body" idx="1"/>
          </p:nvPr>
        </p:nvSpPr>
        <p:spPr/>
        <p:txBody>
          <a:bodyPr numCol="1"/>
          <a:lstStyle/>
          <a:p>
            <a:pPr>
              <a:buFont typeface="Arial" charset="0"/>
              <a:buChar char="•"/>
            </a:pPr>
            <a:r>
              <a:rPr lang="en-US" dirty="0" smtClean="0"/>
              <a:t>Core for the simplest needs, or for getting started</a:t>
            </a:r>
          </a:p>
          <a:p>
            <a:pPr lvl="1">
              <a:buFont typeface="Arial" charset="0"/>
              <a:buChar char="•"/>
            </a:pPr>
            <a:r>
              <a:rPr lang="en-US" dirty="0" smtClean="0"/>
              <a:t>shows domain model</a:t>
            </a:r>
          </a:p>
          <a:p>
            <a:pPr lvl="1">
              <a:buFont typeface="Arial" charset="0"/>
              <a:buChar char="•"/>
            </a:pPr>
            <a:r>
              <a:rPr lang="en-US" dirty="0" smtClean="0"/>
              <a:t>lists vocabulary terms</a:t>
            </a:r>
          </a:p>
          <a:p>
            <a:pPr lvl="1">
              <a:buFont typeface="Arial" charset="0"/>
              <a:buChar char="•"/>
            </a:pPr>
            <a:r>
              <a:rPr lang="en-US" dirty="0" smtClean="0"/>
              <a:t>can express basic rules for vocabulary members, especially cardinality &amp; values</a:t>
            </a:r>
          </a:p>
          <a:p>
            <a:pPr lvl="1">
              <a:buFont typeface="Arial" charset="0"/>
              <a:buChar char="•"/>
            </a:pPr>
            <a:r>
              <a:rPr lang="en-US" dirty="0" smtClean="0"/>
              <a:t>documentation for human readers</a:t>
            </a:r>
            <a:endParaRPr lang="en-US"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485" y="1192881"/>
            <a:ext cx="9345910" cy="773080"/>
          </a:xfrm>
        </p:spPr>
        <p:txBody>
          <a:bodyPr/>
          <a:lstStyle/>
          <a:p>
            <a:r>
              <a:rPr lang="en-US" dirty="0" smtClean="0"/>
              <a:t>Generic domain model - DC</a:t>
            </a:r>
            <a:endParaRPr lang="en-US" dirty="0"/>
          </a:p>
        </p:txBody>
      </p:sp>
      <p:sp>
        <p:nvSpPr>
          <p:cNvPr id="9" name="Rectangle 8"/>
          <p:cNvSpPr/>
          <p:nvPr/>
        </p:nvSpPr>
        <p:spPr>
          <a:xfrm>
            <a:off x="1010880" y="2230119"/>
            <a:ext cx="3812580" cy="8458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effectLst>
                  <a:outerShdw sx="1000" sy="1000" rotWithShape="0">
                    <a:srgbClr val="000000"/>
                  </a:outerShdw>
                </a:effectLst>
                <a:latin typeface="Arial" charset="0"/>
              </a:rPr>
              <a:t>Profile</a:t>
            </a:r>
            <a:endParaRPr lang="en-US" dirty="0">
              <a:solidFill>
                <a:schemeClr val="tx1"/>
              </a:solidFill>
              <a:effectLst>
                <a:outerShdw sx="1000" sy="1000" rotWithShape="0">
                  <a:srgbClr val="000000"/>
                </a:outerShdw>
              </a:effectLst>
              <a:latin typeface="Arial" charset="0"/>
            </a:endParaRPr>
          </a:p>
        </p:txBody>
      </p:sp>
      <p:sp>
        <p:nvSpPr>
          <p:cNvPr id="10" name="Rectangle 9"/>
          <p:cNvSpPr/>
          <p:nvPr/>
        </p:nvSpPr>
        <p:spPr>
          <a:xfrm>
            <a:off x="2465615" y="3539202"/>
            <a:ext cx="3812580" cy="8458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effectLst>
                  <a:outerShdw sx="1000" sy="1000" rotWithShape="0">
                    <a:srgbClr val="000000"/>
                  </a:outerShdw>
                </a:effectLst>
                <a:latin typeface="Arial" charset="0"/>
              </a:rPr>
              <a:t>Resource</a:t>
            </a:r>
          </a:p>
        </p:txBody>
      </p:sp>
      <p:sp>
        <p:nvSpPr>
          <p:cNvPr id="11" name="Rectangle 10"/>
          <p:cNvSpPr/>
          <p:nvPr/>
        </p:nvSpPr>
        <p:spPr>
          <a:xfrm>
            <a:off x="4371905" y="4879745"/>
            <a:ext cx="3812580" cy="8458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effectLst>
                  <a:outerShdw sx="1000" sy="1000" rotWithShape="0">
                    <a:srgbClr val="000000"/>
                  </a:outerShdw>
                </a:effectLst>
                <a:latin typeface="Arial" charset="0"/>
              </a:rPr>
              <a:t>Property</a:t>
            </a:r>
          </a:p>
        </p:txBody>
      </p:sp>
      <p:sp>
        <p:nvSpPr>
          <p:cNvPr id="12" name="Rectangle 11"/>
          <p:cNvSpPr/>
          <p:nvPr/>
        </p:nvSpPr>
        <p:spPr>
          <a:xfrm>
            <a:off x="6278195" y="6220288"/>
            <a:ext cx="3812580" cy="845820"/>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solidFill>
                <a:effectLst>
                  <a:outerShdw sx="1000" sy="1000" rotWithShape="0">
                    <a:srgbClr val="000000"/>
                  </a:outerShdw>
                </a:effectLst>
                <a:latin typeface="Arial" charset="0"/>
              </a:rPr>
              <a:t>Value</a:t>
            </a:r>
          </a:p>
        </p:txBody>
      </p:sp>
      <p:cxnSp>
        <p:nvCxnSpPr>
          <p:cNvPr id="16" name="Elbow Connector 15"/>
          <p:cNvCxnSpPr>
            <a:endCxn id="10" idx="1"/>
          </p:cNvCxnSpPr>
          <p:nvPr/>
        </p:nvCxnSpPr>
        <p:spPr>
          <a:xfrm>
            <a:off x="1280163" y="3075941"/>
            <a:ext cx="1185452" cy="886171"/>
          </a:xfrm>
          <a:prstGeom prst="bentConnector3">
            <a:avLst>
              <a:gd name="adj1" fmla="val 50000"/>
            </a:avLst>
          </a:prstGeom>
          <a:ln w="31750">
            <a:tailEnd type="triangle" w="lg" len="med"/>
          </a:ln>
        </p:spPr>
        <p:style>
          <a:lnRef idx="1">
            <a:schemeClr val="accent1"/>
          </a:lnRef>
          <a:fillRef idx="0">
            <a:schemeClr val="accent1"/>
          </a:fillRef>
          <a:effectRef idx="0">
            <a:schemeClr val="accent1"/>
          </a:effectRef>
          <a:fontRef idx="minor">
            <a:schemeClr val="tx1"/>
          </a:fontRef>
        </p:style>
      </p:cxnSp>
      <p:cxnSp>
        <p:nvCxnSpPr>
          <p:cNvPr id="18" name="Elbow Connector 17"/>
          <p:cNvCxnSpPr/>
          <p:nvPr/>
        </p:nvCxnSpPr>
        <p:spPr>
          <a:xfrm rot="16200000" flipH="1">
            <a:off x="3535952" y="4575249"/>
            <a:ext cx="1032510" cy="652055"/>
          </a:xfrm>
          <a:prstGeom prst="bentConnector3">
            <a:avLst>
              <a:gd name="adj1" fmla="val 105351"/>
            </a:avLst>
          </a:prstGeom>
          <a:ln w="31750">
            <a:tailEnd type="triangle" w="lg" len="med"/>
          </a:ln>
        </p:spPr>
        <p:style>
          <a:lnRef idx="1">
            <a:schemeClr val="accent1"/>
          </a:lnRef>
          <a:fillRef idx="0">
            <a:schemeClr val="accent1"/>
          </a:fillRef>
          <a:effectRef idx="0">
            <a:schemeClr val="accent1"/>
          </a:effectRef>
          <a:fontRef idx="minor">
            <a:schemeClr val="tx1"/>
          </a:fontRef>
        </p:style>
      </p:cxnSp>
      <p:cxnSp>
        <p:nvCxnSpPr>
          <p:cNvPr id="21" name="Elbow Connector 20"/>
          <p:cNvCxnSpPr/>
          <p:nvPr/>
        </p:nvCxnSpPr>
        <p:spPr>
          <a:xfrm>
            <a:off x="5092743" y="5725565"/>
            <a:ext cx="1185452" cy="886171"/>
          </a:xfrm>
          <a:prstGeom prst="bentConnector3">
            <a:avLst>
              <a:gd name="adj1" fmla="val 50000"/>
            </a:avLst>
          </a:prstGeom>
          <a:ln w="31750">
            <a:tailEnd type="triangle" w="lg" len="med"/>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040880" y="3539202"/>
            <a:ext cx="1707519" cy="646331"/>
          </a:xfrm>
          <a:prstGeom prst="rect">
            <a:avLst/>
          </a:prstGeom>
          <a:noFill/>
        </p:spPr>
        <p:txBody>
          <a:bodyPr wrap="none" rtlCol="0">
            <a:spAutoFit/>
          </a:bodyPr>
          <a:lstStyle/>
          <a:p>
            <a:r>
              <a:rPr lang="en-US" sz="3200" dirty="0" smtClean="0">
                <a:solidFill>
                  <a:schemeClr val="tx1"/>
                </a:solidFill>
                <a:latin typeface="Arial" charset="0"/>
              </a:rPr>
              <a:t>"</a:t>
            </a:r>
            <a:r>
              <a:rPr lang="en-US" sz="3600" dirty="0">
                <a:solidFill>
                  <a:schemeClr val="tx1"/>
                </a:solidFill>
                <a:effectLst>
                  <a:outerShdw sx="1000" sy="1000" rotWithShape="0">
                    <a:srgbClr val="000000"/>
                  </a:outerShdw>
                </a:effectLst>
                <a:latin typeface="Arial" charset="0"/>
              </a:rPr>
              <a:t>things</a:t>
            </a:r>
            <a:r>
              <a:rPr lang="en-US" sz="3200" dirty="0" smtClean="0">
                <a:solidFill>
                  <a:schemeClr val="tx1"/>
                </a:solidFill>
                <a:latin typeface="Arial" charset="0"/>
              </a:rPr>
              <a:t>"</a:t>
            </a:r>
            <a:endParaRPr lang="en-US" sz="3200" dirty="0">
              <a:solidFill>
                <a:schemeClr val="tx1"/>
              </a:solidFill>
              <a:latin typeface="Arial" charset="0"/>
            </a:endParaRPr>
          </a:p>
        </p:txBody>
      </p:sp>
      <p:sp>
        <p:nvSpPr>
          <p:cNvPr id="23" name="TextBox 22"/>
          <p:cNvSpPr txBox="1"/>
          <p:nvPr/>
        </p:nvSpPr>
        <p:spPr>
          <a:xfrm>
            <a:off x="8634586" y="5010267"/>
            <a:ext cx="4169731" cy="646331"/>
          </a:xfrm>
          <a:prstGeom prst="rect">
            <a:avLst/>
          </a:prstGeom>
          <a:noFill/>
        </p:spPr>
        <p:txBody>
          <a:bodyPr wrap="none" rtlCol="0">
            <a:spAutoFit/>
          </a:bodyPr>
          <a:lstStyle/>
          <a:p>
            <a:r>
              <a:rPr lang="en-US" sz="3200" dirty="0" smtClean="0">
                <a:solidFill>
                  <a:schemeClr val="tx1"/>
                </a:solidFill>
                <a:latin typeface="Arial" charset="0"/>
              </a:rPr>
              <a:t>"</a:t>
            </a:r>
            <a:r>
              <a:rPr lang="en-US" sz="3600" dirty="0">
                <a:solidFill>
                  <a:schemeClr val="tx1"/>
                </a:solidFill>
                <a:effectLst>
                  <a:outerShdw sx="1000" sy="1000" rotWithShape="0">
                    <a:srgbClr val="000000"/>
                  </a:outerShdw>
                </a:effectLst>
                <a:latin typeface="Arial" charset="0"/>
              </a:rPr>
              <a:t>terms or elements</a:t>
            </a:r>
            <a:r>
              <a:rPr lang="en-US" sz="3200" dirty="0" smtClean="0">
                <a:solidFill>
                  <a:schemeClr val="tx1"/>
                </a:solidFill>
                <a:latin typeface="Arial" charset="0"/>
              </a:rPr>
              <a:t>"</a:t>
            </a:r>
            <a:endParaRPr lang="en-US" sz="3200" dirty="0">
              <a:solidFill>
                <a:schemeClr val="tx1"/>
              </a:solidFill>
              <a:latin typeface="Arial" charset="0"/>
            </a:endParaRPr>
          </a:p>
        </p:txBody>
      </p:sp>
      <p:sp>
        <p:nvSpPr>
          <p:cNvPr id="24" name="TextBox 23"/>
          <p:cNvSpPr txBox="1"/>
          <p:nvPr/>
        </p:nvSpPr>
        <p:spPr>
          <a:xfrm>
            <a:off x="10686872" y="6380903"/>
            <a:ext cx="1300356" cy="646331"/>
          </a:xfrm>
          <a:prstGeom prst="rect">
            <a:avLst/>
          </a:prstGeom>
          <a:noFill/>
        </p:spPr>
        <p:txBody>
          <a:bodyPr wrap="none" rtlCol="0">
            <a:spAutoFit/>
          </a:bodyPr>
          <a:lstStyle/>
          <a:p>
            <a:r>
              <a:rPr lang="en-US" dirty="0" smtClean="0">
                <a:solidFill>
                  <a:schemeClr val="tx1"/>
                </a:solidFill>
                <a:latin typeface="Arial" charset="0"/>
              </a:rPr>
              <a:t>"</a:t>
            </a:r>
            <a:r>
              <a:rPr lang="en-US" sz="3600" dirty="0">
                <a:solidFill>
                  <a:schemeClr val="tx1"/>
                </a:solidFill>
                <a:effectLst>
                  <a:outerShdw sx="1000" sy="1000" rotWithShape="0">
                    <a:srgbClr val="000000"/>
                  </a:outerShdw>
                </a:effectLst>
                <a:latin typeface="Arial" charset="0"/>
              </a:rPr>
              <a:t>data</a:t>
            </a:r>
            <a:r>
              <a:rPr lang="en-US" dirty="0" smtClean="0">
                <a:solidFill>
                  <a:schemeClr val="tx1"/>
                </a:solidFill>
                <a:latin typeface="Arial" charset="0"/>
              </a:rPr>
              <a:t>"</a:t>
            </a:r>
            <a:endParaRPr lang="en-US" dirty="0">
              <a:solidFill>
                <a:schemeClr val="tx1"/>
              </a:solidFill>
              <a:latin typeface="Arial" charset="0"/>
            </a:endParaRPr>
          </a:p>
        </p:txBody>
      </p:sp>
    </p:spTree>
    <p:extLst>
      <p:ext uri="{BB962C8B-B14F-4D97-AF65-F5344CB8AC3E}">
        <p14:creationId xmlns:p14="http://schemas.microsoft.com/office/powerpoint/2010/main" val="1310259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240" y="1359891"/>
            <a:ext cx="9345910" cy="811810"/>
          </a:xfrm>
        </p:spPr>
        <p:txBody>
          <a:bodyPr/>
          <a:lstStyle/>
          <a:p>
            <a:r>
              <a:rPr lang="en-US" smtClean="0"/>
              <a:t>MyBookCase</a:t>
            </a:r>
            <a:endParaRPr lang="en-US" dirty="0"/>
          </a:p>
        </p:txBody>
      </p:sp>
      <p:sp>
        <p:nvSpPr>
          <p:cNvPr id="4" name="TextBox 3"/>
          <p:cNvSpPr txBox="1"/>
          <p:nvPr/>
        </p:nvSpPr>
        <p:spPr>
          <a:xfrm>
            <a:off x="2103120" y="3108960"/>
            <a:ext cx="5143500" cy="1938992"/>
          </a:xfrm>
          <a:prstGeom prst="rect">
            <a:avLst/>
          </a:prstGeom>
          <a:noFill/>
        </p:spPr>
        <p:txBody>
          <a:bodyPr wrap="square" rtlCol="0">
            <a:spAutoFit/>
          </a:bodyPr>
          <a:lstStyle/>
          <a:p>
            <a:r>
              <a:rPr lang="en-US" sz="4000" dirty="0">
                <a:solidFill>
                  <a:schemeClr val="tx1"/>
                </a:solidFill>
                <a:effectLst/>
              </a:rPr>
              <a:t>Profile: </a:t>
            </a:r>
            <a:r>
              <a:rPr lang="en-US" sz="4000" dirty="0" err="1" smtClean="0">
                <a:solidFill>
                  <a:schemeClr val="tx1"/>
                </a:solidFill>
                <a:effectLst/>
              </a:rPr>
              <a:t>MyBookCase</a:t>
            </a:r>
            <a:endParaRPr lang="en-US" sz="4000" dirty="0" smtClean="0">
              <a:solidFill>
                <a:schemeClr val="tx1"/>
              </a:solidFill>
              <a:effectLst/>
            </a:endParaRPr>
          </a:p>
          <a:p>
            <a:r>
              <a:rPr lang="en-US" sz="4000" dirty="0" smtClean="0">
                <a:solidFill>
                  <a:schemeClr val="tx1"/>
                </a:solidFill>
                <a:effectLst/>
              </a:rPr>
              <a:t>   </a:t>
            </a:r>
            <a:r>
              <a:rPr lang="en-US" sz="4000" dirty="0">
                <a:solidFill>
                  <a:schemeClr val="tx1"/>
                </a:solidFill>
                <a:effectLst/>
              </a:rPr>
              <a:t>Resource: </a:t>
            </a:r>
            <a:r>
              <a:rPr lang="en-US" sz="4000" dirty="0" smtClean="0">
                <a:solidFill>
                  <a:schemeClr val="tx1"/>
                </a:solidFill>
                <a:effectLst/>
              </a:rPr>
              <a:t>Book</a:t>
            </a:r>
          </a:p>
          <a:p>
            <a:r>
              <a:rPr lang="en-US" sz="4000" dirty="0" smtClean="0">
                <a:solidFill>
                  <a:schemeClr val="tx1"/>
                </a:solidFill>
                <a:effectLst/>
              </a:rPr>
              <a:t>   </a:t>
            </a:r>
            <a:r>
              <a:rPr lang="en-US" sz="4000" dirty="0">
                <a:solidFill>
                  <a:schemeClr val="tx1"/>
                </a:solidFill>
                <a:effectLst/>
              </a:rPr>
              <a:t>Resource: Person</a:t>
            </a:r>
          </a:p>
        </p:txBody>
      </p:sp>
    </p:spTree>
    <p:extLst>
      <p:ext uri="{BB962C8B-B14F-4D97-AF65-F5344CB8AC3E}">
        <p14:creationId xmlns:p14="http://schemas.microsoft.com/office/powerpoint/2010/main" val="12460796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application profiles?</a:t>
            </a:r>
            <a:endParaRPr lang="en-US" dirty="0"/>
          </a:p>
        </p:txBody>
      </p:sp>
      <p:sp>
        <p:nvSpPr>
          <p:cNvPr id="3" name="Content Placeholder 2"/>
          <p:cNvSpPr>
            <a:spLocks noGrp="1"/>
          </p:cNvSpPr>
          <p:nvPr>
            <p:ph idx="1"/>
          </p:nvPr>
        </p:nvSpPr>
        <p:spPr>
          <a:xfrm>
            <a:off x="1605240" y="3082504"/>
            <a:ext cx="9939060" cy="4677170"/>
          </a:xfrm>
        </p:spPr>
        <p:txBody>
          <a:bodyPr>
            <a:normAutofit/>
          </a:bodyPr>
          <a:lstStyle/>
          <a:p>
            <a:r>
              <a:rPr lang="en-US" sz="3200" dirty="0" smtClean="0"/>
              <a:t>Record your institution or project's choices</a:t>
            </a:r>
          </a:p>
          <a:p>
            <a:r>
              <a:rPr lang="en-US" sz="3200" dirty="0" smtClean="0"/>
              <a:t>Form a basis for developing a consensus around your own data</a:t>
            </a:r>
          </a:p>
          <a:p>
            <a:r>
              <a:rPr lang="en-US" sz="3200" dirty="0" smtClean="0"/>
              <a:t>Express specific practices, rules</a:t>
            </a:r>
          </a:p>
          <a:p>
            <a:r>
              <a:rPr lang="en-US" sz="3200" dirty="0" smtClean="0"/>
              <a:t>Tell data consumers what to expect</a:t>
            </a:r>
            <a:endParaRPr lang="en-US" sz="3200" dirty="0"/>
          </a:p>
        </p:txBody>
      </p:sp>
    </p:spTree>
    <p:extLst>
      <p:ext uri="{BB962C8B-B14F-4D97-AF65-F5344CB8AC3E}">
        <p14:creationId xmlns:p14="http://schemas.microsoft.com/office/powerpoint/2010/main" val="24241896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240" y="1359891"/>
            <a:ext cx="9345910" cy="811810"/>
          </a:xfrm>
        </p:spPr>
        <p:txBody>
          <a:bodyPr/>
          <a:lstStyle/>
          <a:p>
            <a:r>
              <a:rPr lang="en-US" smtClean="0"/>
              <a:t>MyBookCase</a:t>
            </a:r>
            <a:endParaRPr lang="en-US" dirty="0"/>
          </a:p>
        </p:txBody>
      </p:sp>
      <p:sp>
        <p:nvSpPr>
          <p:cNvPr id="4" name="TextBox 3"/>
          <p:cNvSpPr txBox="1"/>
          <p:nvPr/>
        </p:nvSpPr>
        <p:spPr>
          <a:xfrm>
            <a:off x="3177540" y="2788921"/>
            <a:ext cx="5143500" cy="4401205"/>
          </a:xfrm>
          <a:prstGeom prst="rect">
            <a:avLst/>
          </a:prstGeom>
          <a:noFill/>
        </p:spPr>
        <p:txBody>
          <a:bodyPr wrap="square" rtlCol="0">
            <a:spAutoFit/>
          </a:bodyPr>
          <a:lstStyle/>
          <a:p>
            <a:r>
              <a:rPr lang="en-US" sz="4000" dirty="0">
                <a:solidFill>
                  <a:schemeClr val="tx1"/>
                </a:solidFill>
                <a:effectLst/>
              </a:rPr>
              <a:t>Profile: </a:t>
            </a:r>
            <a:r>
              <a:rPr lang="en-US" sz="4000" dirty="0" err="1" smtClean="0">
                <a:solidFill>
                  <a:schemeClr val="tx1"/>
                </a:solidFill>
                <a:effectLst/>
              </a:rPr>
              <a:t>MyBookCase</a:t>
            </a:r>
            <a:endParaRPr lang="en-US" sz="4000" dirty="0" smtClean="0">
              <a:solidFill>
                <a:schemeClr val="tx1"/>
              </a:solidFill>
              <a:effectLst/>
            </a:endParaRPr>
          </a:p>
          <a:p>
            <a:r>
              <a:rPr lang="en-US" sz="4000" dirty="0" smtClean="0">
                <a:solidFill>
                  <a:schemeClr val="tx1"/>
                </a:solidFill>
                <a:effectLst/>
              </a:rPr>
              <a:t>   </a:t>
            </a:r>
            <a:r>
              <a:rPr lang="en-US" sz="4000" dirty="0">
                <a:solidFill>
                  <a:schemeClr val="tx1"/>
                </a:solidFill>
                <a:effectLst/>
              </a:rPr>
              <a:t>Resource: </a:t>
            </a:r>
            <a:r>
              <a:rPr lang="en-US" sz="4000" dirty="0" smtClean="0">
                <a:solidFill>
                  <a:schemeClr val="tx1"/>
                </a:solidFill>
                <a:effectLst/>
              </a:rPr>
              <a:t>Book</a:t>
            </a:r>
          </a:p>
          <a:p>
            <a:r>
              <a:rPr lang="en-US" sz="4000" dirty="0">
                <a:solidFill>
                  <a:schemeClr val="tx1"/>
                </a:solidFill>
                <a:effectLst/>
              </a:rPr>
              <a:t>	</a:t>
            </a:r>
            <a:r>
              <a:rPr lang="en-US" sz="4000" dirty="0" smtClean="0">
                <a:solidFill>
                  <a:schemeClr val="tx1"/>
                </a:solidFill>
                <a:effectLst/>
              </a:rPr>
              <a:t>	Property: title</a:t>
            </a:r>
          </a:p>
          <a:p>
            <a:r>
              <a:rPr lang="en-US" sz="4000" dirty="0">
                <a:solidFill>
                  <a:schemeClr val="tx1"/>
                </a:solidFill>
                <a:effectLst/>
              </a:rPr>
              <a:t>	</a:t>
            </a:r>
            <a:r>
              <a:rPr lang="en-US" sz="4000" dirty="0" smtClean="0">
                <a:solidFill>
                  <a:schemeClr val="tx1"/>
                </a:solidFill>
                <a:effectLst/>
              </a:rPr>
              <a:t>	Property: author</a:t>
            </a:r>
          </a:p>
          <a:p>
            <a:r>
              <a:rPr lang="en-US" sz="4000" dirty="0">
                <a:solidFill>
                  <a:schemeClr val="tx1"/>
                </a:solidFill>
                <a:effectLst/>
              </a:rPr>
              <a:t>	</a:t>
            </a:r>
            <a:r>
              <a:rPr lang="en-US" sz="4000" dirty="0" smtClean="0">
                <a:solidFill>
                  <a:schemeClr val="tx1"/>
                </a:solidFill>
                <a:effectLst/>
              </a:rPr>
              <a:t>	Property: size</a:t>
            </a:r>
          </a:p>
          <a:p>
            <a:r>
              <a:rPr lang="en-US" sz="4000" dirty="0" smtClean="0">
                <a:solidFill>
                  <a:schemeClr val="tx1"/>
                </a:solidFill>
                <a:effectLst/>
              </a:rPr>
              <a:t>   </a:t>
            </a:r>
            <a:r>
              <a:rPr lang="en-US" sz="4000" dirty="0">
                <a:solidFill>
                  <a:schemeClr val="tx1"/>
                </a:solidFill>
                <a:effectLst/>
              </a:rPr>
              <a:t>Resource: </a:t>
            </a:r>
            <a:r>
              <a:rPr lang="en-US" sz="4000" dirty="0" smtClean="0">
                <a:solidFill>
                  <a:schemeClr val="tx1"/>
                </a:solidFill>
                <a:effectLst/>
              </a:rPr>
              <a:t>Person</a:t>
            </a:r>
          </a:p>
          <a:p>
            <a:r>
              <a:rPr lang="en-US" sz="4000" dirty="0">
                <a:solidFill>
                  <a:schemeClr val="tx1"/>
                </a:solidFill>
                <a:effectLst/>
              </a:rPr>
              <a:t>	</a:t>
            </a:r>
            <a:r>
              <a:rPr lang="en-US" sz="4000" dirty="0" smtClean="0">
                <a:solidFill>
                  <a:schemeClr val="tx1"/>
                </a:solidFill>
                <a:effectLst/>
              </a:rPr>
              <a:t>	Property: name</a:t>
            </a:r>
            <a:endParaRPr lang="en-US" sz="4000" dirty="0">
              <a:solidFill>
                <a:schemeClr val="tx1"/>
              </a:solidFill>
              <a:effectLst/>
            </a:endParaRPr>
          </a:p>
        </p:txBody>
      </p:sp>
    </p:spTree>
    <p:extLst>
      <p:ext uri="{BB962C8B-B14F-4D97-AF65-F5344CB8AC3E}">
        <p14:creationId xmlns:p14="http://schemas.microsoft.com/office/powerpoint/2010/main" val="173987662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240" y="1359891"/>
            <a:ext cx="9345910" cy="811810"/>
          </a:xfrm>
        </p:spPr>
        <p:txBody>
          <a:bodyPr/>
          <a:lstStyle/>
          <a:p>
            <a:r>
              <a:rPr lang="en-US" smtClean="0"/>
              <a:t>MyBookCase</a:t>
            </a:r>
            <a:endParaRPr lang="en-US" dirty="0"/>
          </a:p>
        </p:txBody>
      </p:sp>
      <p:sp>
        <p:nvSpPr>
          <p:cNvPr id="4" name="TextBox 3"/>
          <p:cNvSpPr txBox="1"/>
          <p:nvPr/>
        </p:nvSpPr>
        <p:spPr>
          <a:xfrm>
            <a:off x="3706445" y="2423161"/>
            <a:ext cx="5143500" cy="5509200"/>
          </a:xfrm>
          <a:prstGeom prst="rect">
            <a:avLst/>
          </a:prstGeom>
          <a:noFill/>
        </p:spPr>
        <p:txBody>
          <a:bodyPr wrap="square" rtlCol="0">
            <a:spAutoFit/>
          </a:bodyPr>
          <a:lstStyle/>
          <a:p>
            <a:r>
              <a:rPr lang="en-US" sz="3200" dirty="0">
                <a:solidFill>
                  <a:schemeClr val="tx1"/>
                </a:solidFill>
                <a:effectLst/>
              </a:rPr>
              <a:t>Profile: </a:t>
            </a:r>
            <a:r>
              <a:rPr lang="en-US" sz="3200" dirty="0" err="1" smtClean="0">
                <a:solidFill>
                  <a:schemeClr val="tx1"/>
                </a:solidFill>
                <a:effectLst/>
              </a:rPr>
              <a:t>MyBookCase</a:t>
            </a:r>
            <a:endParaRPr lang="en-US" sz="3200" dirty="0" smtClean="0">
              <a:solidFill>
                <a:schemeClr val="tx1"/>
              </a:solidFill>
              <a:effectLst/>
            </a:endParaRPr>
          </a:p>
          <a:p>
            <a:r>
              <a:rPr lang="en-US" sz="3200" dirty="0" smtClean="0">
                <a:solidFill>
                  <a:schemeClr val="tx1"/>
                </a:solidFill>
                <a:effectLst/>
              </a:rPr>
              <a:t>   </a:t>
            </a:r>
            <a:r>
              <a:rPr lang="en-US" sz="3200" dirty="0">
                <a:solidFill>
                  <a:schemeClr val="tx1"/>
                </a:solidFill>
                <a:effectLst/>
              </a:rPr>
              <a:t>Resource: </a:t>
            </a:r>
            <a:r>
              <a:rPr lang="en-US" sz="3200" dirty="0" smtClean="0">
                <a:solidFill>
                  <a:schemeClr val="tx1"/>
                </a:solidFill>
                <a:effectLst/>
              </a:rPr>
              <a:t>Book</a:t>
            </a:r>
          </a:p>
          <a:p>
            <a:r>
              <a:rPr lang="en-US" sz="3200" dirty="0">
                <a:solidFill>
                  <a:schemeClr val="tx1"/>
                </a:solidFill>
                <a:effectLst/>
              </a:rPr>
              <a:t>	</a:t>
            </a:r>
            <a:r>
              <a:rPr lang="en-US" sz="3200" dirty="0" smtClean="0">
                <a:solidFill>
                  <a:schemeClr val="tx1"/>
                </a:solidFill>
                <a:effectLst/>
              </a:rPr>
              <a:t>		min:1</a:t>
            </a:r>
          </a:p>
          <a:p>
            <a:r>
              <a:rPr lang="en-US" sz="3200" dirty="0">
                <a:solidFill>
                  <a:schemeClr val="tx1"/>
                </a:solidFill>
                <a:effectLst/>
              </a:rPr>
              <a:t>	</a:t>
            </a:r>
            <a:r>
              <a:rPr lang="en-US" sz="3200" dirty="0" smtClean="0">
                <a:solidFill>
                  <a:schemeClr val="tx1"/>
                </a:solidFill>
                <a:effectLst/>
              </a:rPr>
              <a:t>		max:1</a:t>
            </a:r>
          </a:p>
          <a:p>
            <a:r>
              <a:rPr lang="en-US" sz="3200" dirty="0">
                <a:solidFill>
                  <a:schemeClr val="tx1"/>
                </a:solidFill>
                <a:effectLst/>
              </a:rPr>
              <a:t>	</a:t>
            </a:r>
            <a:r>
              <a:rPr lang="en-US" sz="3200" dirty="0" smtClean="0">
                <a:solidFill>
                  <a:schemeClr val="tx1"/>
                </a:solidFill>
                <a:effectLst/>
              </a:rPr>
              <a:t>	Property: title</a:t>
            </a:r>
          </a:p>
          <a:p>
            <a:r>
              <a:rPr lang="en-US" sz="3200" dirty="0">
                <a:solidFill>
                  <a:schemeClr val="tx1"/>
                </a:solidFill>
                <a:effectLst/>
              </a:rPr>
              <a:t>	</a:t>
            </a:r>
            <a:r>
              <a:rPr lang="en-US" sz="3200" dirty="0" smtClean="0">
                <a:solidFill>
                  <a:schemeClr val="tx1"/>
                </a:solidFill>
                <a:effectLst/>
              </a:rPr>
              <a:t>		min:1</a:t>
            </a:r>
          </a:p>
          <a:p>
            <a:r>
              <a:rPr lang="en-US" sz="3200" dirty="0">
                <a:solidFill>
                  <a:schemeClr val="tx1"/>
                </a:solidFill>
                <a:effectLst/>
              </a:rPr>
              <a:t>	</a:t>
            </a:r>
            <a:r>
              <a:rPr lang="en-US" sz="3200" dirty="0" smtClean="0">
                <a:solidFill>
                  <a:schemeClr val="tx1"/>
                </a:solidFill>
                <a:effectLst/>
              </a:rPr>
              <a:t>		max:1</a:t>
            </a:r>
          </a:p>
          <a:p>
            <a:r>
              <a:rPr lang="en-US" sz="3200" dirty="0">
                <a:solidFill>
                  <a:schemeClr val="tx1"/>
                </a:solidFill>
                <a:effectLst/>
              </a:rPr>
              <a:t>	</a:t>
            </a:r>
            <a:r>
              <a:rPr lang="en-US" sz="3200" dirty="0" smtClean="0">
                <a:solidFill>
                  <a:schemeClr val="tx1"/>
                </a:solidFill>
                <a:effectLst/>
              </a:rPr>
              <a:t>	Property: author</a:t>
            </a:r>
          </a:p>
          <a:p>
            <a:r>
              <a:rPr lang="en-US" sz="3200" dirty="0">
                <a:solidFill>
                  <a:schemeClr val="tx1"/>
                </a:solidFill>
                <a:effectLst/>
              </a:rPr>
              <a:t>	</a:t>
            </a:r>
            <a:r>
              <a:rPr lang="en-US" sz="3200" dirty="0" smtClean="0">
                <a:solidFill>
                  <a:schemeClr val="tx1"/>
                </a:solidFill>
                <a:effectLst/>
              </a:rPr>
              <a:t>	Property: size</a:t>
            </a:r>
          </a:p>
          <a:p>
            <a:r>
              <a:rPr lang="en-US" sz="3200" dirty="0" smtClean="0">
                <a:solidFill>
                  <a:schemeClr val="tx1"/>
                </a:solidFill>
                <a:effectLst/>
              </a:rPr>
              <a:t>   </a:t>
            </a:r>
            <a:r>
              <a:rPr lang="en-US" sz="3200" dirty="0">
                <a:solidFill>
                  <a:schemeClr val="tx1"/>
                </a:solidFill>
                <a:effectLst/>
              </a:rPr>
              <a:t>Resource: </a:t>
            </a:r>
            <a:r>
              <a:rPr lang="en-US" sz="3200" dirty="0" smtClean="0">
                <a:solidFill>
                  <a:schemeClr val="tx1"/>
                </a:solidFill>
                <a:effectLst/>
              </a:rPr>
              <a:t>Person</a:t>
            </a:r>
          </a:p>
          <a:p>
            <a:r>
              <a:rPr lang="en-US" sz="3200" dirty="0">
                <a:solidFill>
                  <a:schemeClr val="tx1"/>
                </a:solidFill>
                <a:effectLst/>
              </a:rPr>
              <a:t>	</a:t>
            </a:r>
            <a:r>
              <a:rPr lang="en-US" sz="3200" dirty="0" smtClean="0">
                <a:solidFill>
                  <a:schemeClr val="tx1"/>
                </a:solidFill>
                <a:effectLst/>
              </a:rPr>
              <a:t>	Property: name</a:t>
            </a:r>
            <a:endParaRPr lang="en-US" sz="3200" dirty="0">
              <a:solidFill>
                <a:schemeClr val="tx1"/>
              </a:solidFill>
              <a:effectLst/>
            </a:endParaRPr>
          </a:p>
        </p:txBody>
      </p:sp>
    </p:spTree>
    <p:extLst>
      <p:ext uri="{BB962C8B-B14F-4D97-AF65-F5344CB8AC3E}">
        <p14:creationId xmlns:p14="http://schemas.microsoft.com/office/powerpoint/2010/main" val="152924999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xmlns="" id="{F1176DA6-4BBF-42A4-9C94-E6613CCD6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99AAB0AE-172B-4FB4-80C2-86CD6B8242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812" y="682752"/>
            <a:ext cx="11987175" cy="8388096"/>
          </a:xfrm>
          <a:prstGeom prst="rect">
            <a:avLst/>
          </a:prstGeom>
          <a:solidFill>
            <a:schemeClr val="bg1"/>
          </a:solidFill>
          <a:ln w="222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63" y="1095129"/>
            <a:ext cx="11632071" cy="6659360"/>
          </a:xfrm>
          <a:prstGeom prst="rect">
            <a:avLst/>
          </a:prstGeom>
        </p:spPr>
      </p:pic>
    </p:spTree>
    <p:extLst>
      <p:ext uri="{BB962C8B-B14F-4D97-AF65-F5344CB8AC3E}">
        <p14:creationId xmlns:p14="http://schemas.microsoft.com/office/powerpoint/2010/main" val="349189789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F1176DA6-4BBF-42A4-9C94-E6613CCD6B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3004800" cy="975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sp>
        <p:nvSpPr>
          <p:cNvPr id="11" name="Rectangle 10">
            <a:extLst>
              <a:ext uri="{FF2B5EF4-FFF2-40B4-BE49-F238E27FC236}">
                <a16:creationId xmlns:a16="http://schemas.microsoft.com/office/drawing/2014/main" xmlns="" id="{99AAB0AE-172B-4FB4-80C2-86CD6B8242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08812" y="682752"/>
            <a:ext cx="11987175" cy="8388096"/>
          </a:xfrm>
          <a:prstGeom prst="rect">
            <a:avLst/>
          </a:prstGeom>
          <a:solidFill>
            <a:schemeClr val="bg1"/>
          </a:solidFill>
          <a:ln>
            <a:solidFill>
              <a:srgbClr val="4D63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686364" y="1183617"/>
            <a:ext cx="11632071" cy="7386365"/>
          </a:xfrm>
          <a:prstGeom prst="rect">
            <a:avLst/>
          </a:prstGeom>
        </p:spPr>
      </p:pic>
    </p:spTree>
    <p:extLst>
      <p:ext uri="{BB962C8B-B14F-4D97-AF65-F5344CB8AC3E}">
        <p14:creationId xmlns:p14="http://schemas.microsoft.com/office/powerpoint/2010/main" val="66864928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187700"/>
            <a:ext cx="12247260" cy="3441700"/>
          </a:xfrm>
          <a:prstGeom prst="rect">
            <a:avLst/>
          </a:prstGeom>
          <a:ln w="28575" cmpd="sng">
            <a:solidFill>
              <a:schemeClr val="tx1">
                <a:lumMod val="65000"/>
                <a:lumOff val="35000"/>
              </a:schemeClr>
            </a:solidFill>
          </a:ln>
          <a:effectLst>
            <a:outerShdw blurRad="50800" dist="38100" dir="2700000" algn="tl" rotWithShape="0">
              <a:srgbClr val="000000">
                <a:alpha val="43000"/>
              </a:srgbClr>
            </a:outerShdw>
          </a:effectLst>
        </p:spPr>
      </p:pic>
      <p:sp>
        <p:nvSpPr>
          <p:cNvPr id="5" name="Title 4"/>
          <p:cNvSpPr>
            <a:spLocks noGrp="1"/>
          </p:cNvSpPr>
          <p:nvPr>
            <p:ph type="title"/>
          </p:nvPr>
        </p:nvSpPr>
        <p:spPr/>
        <p:txBody>
          <a:bodyPr/>
          <a:lstStyle/>
          <a:p>
            <a:r>
              <a:rPr lang="en-US" dirty="0" smtClean="0"/>
              <a:t>APs as spreadsheets?</a:t>
            </a:r>
            <a:endParaRPr lang="en-US" dirty="0"/>
          </a:p>
        </p:txBody>
      </p:sp>
    </p:spTree>
    <p:extLst>
      <p:ext uri="{BB962C8B-B14F-4D97-AF65-F5344CB8AC3E}">
        <p14:creationId xmlns:p14="http://schemas.microsoft.com/office/powerpoint/2010/main" val="157671889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we make validation "easy"?</a:t>
            </a:r>
            <a:endParaRPr lang="en-US" dirty="0"/>
          </a:p>
        </p:txBody>
      </p:sp>
      <p:sp>
        <p:nvSpPr>
          <p:cNvPr id="3" name="Content Placeholder 2"/>
          <p:cNvSpPr>
            <a:spLocks noGrp="1"/>
          </p:cNvSpPr>
          <p:nvPr>
            <p:ph idx="1"/>
          </p:nvPr>
        </p:nvSpPr>
        <p:spPr>
          <a:xfrm>
            <a:off x="1605240" y="2373844"/>
            <a:ext cx="9345910" cy="4677170"/>
          </a:xfrm>
        </p:spPr>
        <p:txBody>
          <a:bodyPr/>
          <a:lstStyle/>
          <a:p>
            <a:r>
              <a:rPr lang="en-US" dirty="0" smtClean="0"/>
              <a:t>Valid properties </a:t>
            </a:r>
            <a:r>
              <a:rPr lang="en-US" dirty="0" smtClean="0">
                <a:latin typeface="Zapf Dingbats"/>
                <a:ea typeface="Zapf Dingbats"/>
                <a:cs typeface="Zapf Dingbats"/>
                <a:sym typeface="Zapf Dingbats"/>
              </a:rPr>
              <a:t>✔</a:t>
            </a:r>
            <a:endParaRPr lang="en-US" dirty="0" smtClean="0"/>
          </a:p>
          <a:p>
            <a:r>
              <a:rPr lang="en-US" dirty="0" smtClean="0"/>
              <a:t>Valid </a:t>
            </a:r>
            <a:r>
              <a:rPr lang="en-US" dirty="0" smtClean="0"/>
              <a:t>values </a:t>
            </a:r>
            <a:r>
              <a:rPr lang="en-US" dirty="0" smtClean="0">
                <a:latin typeface="Zapf Dingbats"/>
                <a:ea typeface="Zapf Dingbats"/>
                <a:cs typeface="Zapf Dingbats"/>
                <a:sym typeface="Zapf Dingbats"/>
              </a:rPr>
              <a:t>✔</a:t>
            </a:r>
            <a:endParaRPr lang="en-US" dirty="0" smtClean="0"/>
          </a:p>
          <a:p>
            <a:pPr lvl="1"/>
            <a:r>
              <a:rPr lang="en-US" dirty="0" smtClean="0"/>
              <a:t>Value types</a:t>
            </a:r>
          </a:p>
          <a:p>
            <a:pPr lvl="1"/>
            <a:r>
              <a:rPr lang="en-US" dirty="0" smtClean="0"/>
              <a:t>Value lists (text or URIs)</a:t>
            </a:r>
          </a:p>
          <a:p>
            <a:r>
              <a:rPr lang="en-US" dirty="0" smtClean="0"/>
              <a:t>Conditional </a:t>
            </a:r>
            <a:r>
              <a:rPr lang="en-US" dirty="0" smtClean="0"/>
              <a:t>rules </a:t>
            </a:r>
            <a:r>
              <a:rPr lang="en-US" dirty="0" smtClean="0">
                <a:latin typeface="Wingdings"/>
                <a:ea typeface="Wingdings"/>
                <a:cs typeface="Wingdings"/>
                <a:sym typeface="Wingdings"/>
              </a:rPr>
              <a:t></a:t>
            </a:r>
            <a:endParaRPr lang="en-US" dirty="0" smtClean="0"/>
          </a:p>
          <a:p>
            <a:pPr lvl="1"/>
            <a:r>
              <a:rPr lang="en-US" dirty="0" smtClean="0"/>
              <a:t>If A not B</a:t>
            </a:r>
          </a:p>
          <a:p>
            <a:pPr lvl="1"/>
            <a:r>
              <a:rPr lang="en-US" dirty="0" smtClean="0"/>
              <a:t>A or (B &amp; C)</a:t>
            </a:r>
            <a:endParaRPr lang="en-US" dirty="0"/>
          </a:p>
        </p:txBody>
      </p:sp>
    </p:spTree>
    <p:extLst>
      <p:ext uri="{BB962C8B-B14F-4D97-AF65-F5344CB8AC3E}">
        <p14:creationId xmlns:p14="http://schemas.microsoft.com/office/powerpoint/2010/main" val="150916427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Validation"/>
          <p:cNvSpPr txBox="1">
            <a:spLocks noGrp="1"/>
          </p:cNvSpPr>
          <p:nvPr>
            <p:ph type="title"/>
          </p:nvPr>
        </p:nvSpPr>
        <p:spPr>
          <a:prstGeom prst="rect">
            <a:avLst/>
          </a:prstGeom>
        </p:spPr>
        <p:txBody>
          <a:bodyPr/>
          <a:lstStyle/>
          <a:p>
            <a:r>
              <a:rPr dirty="0" smtClean="0"/>
              <a:t>Validation</a:t>
            </a:r>
            <a:r>
              <a:rPr lang="en-US" dirty="0" smtClean="0"/>
              <a:t> </a:t>
            </a:r>
            <a:r>
              <a:rPr lang="mr-IN" dirty="0" smtClean="0"/>
              <a:t>–</a:t>
            </a:r>
            <a:r>
              <a:rPr lang="en-US" dirty="0" smtClean="0"/>
              <a:t> bridging the gap</a:t>
            </a:r>
            <a:endParaRPr dirty="0"/>
          </a:p>
        </p:txBody>
      </p:sp>
      <p:sp>
        <p:nvSpPr>
          <p:cNvPr id="225" name="Profile may need validation pseudo-code…"/>
          <p:cNvSpPr txBox="1">
            <a:spLocks noGrp="1"/>
          </p:cNvSpPr>
          <p:nvPr>
            <p:ph type="body" idx="1"/>
          </p:nvPr>
        </p:nvSpPr>
        <p:spPr>
          <a:prstGeom prst="rect">
            <a:avLst/>
          </a:prstGeom>
        </p:spPr>
        <p:txBody>
          <a:bodyPr numCol="1"/>
          <a:lstStyle/>
          <a:p>
            <a:pPr>
              <a:buFont typeface="Arial" charset="0"/>
              <a:buChar char="•"/>
            </a:pPr>
            <a:r>
              <a:rPr dirty="0"/>
              <a:t>Profile may need validation pseudo-code</a:t>
            </a:r>
          </a:p>
          <a:p>
            <a:pPr>
              <a:buFont typeface="Arial" charset="0"/>
              <a:buChar char="•"/>
            </a:pPr>
            <a:r>
              <a:rPr dirty="0"/>
              <a:t>Pseudo-code -&gt; code?</a:t>
            </a:r>
          </a:p>
          <a:p>
            <a:pPr>
              <a:buFont typeface="Arial" charset="0"/>
              <a:buChar char="•"/>
            </a:pPr>
            <a:r>
              <a:rPr lang="en-US" dirty="0" smtClean="0"/>
              <a:t>What to do with </a:t>
            </a:r>
            <a:r>
              <a:rPr dirty="0" smtClean="0"/>
              <a:t>non-actionable </a:t>
            </a:r>
            <a:r>
              <a:rPr dirty="0"/>
              <a:t>statements of </a:t>
            </a:r>
            <a:r>
              <a:rPr dirty="0" smtClean="0"/>
              <a:t>validation</a:t>
            </a:r>
            <a:r>
              <a:rPr lang="en-US" dirty="0" smtClean="0"/>
              <a:t> (“mandatory if applicable”)?</a:t>
            </a:r>
            <a:endParaRPr dirty="0"/>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Functions of a profile</a:t>
            </a:r>
            <a:endParaRPr lang="en-US" dirty="0"/>
          </a:p>
        </p:txBody>
      </p:sp>
      <p:sp>
        <p:nvSpPr>
          <p:cNvPr id="3" name="Text Placeholder 2"/>
          <p:cNvSpPr>
            <a:spLocks noGrp="1"/>
          </p:cNvSpPr>
          <p:nvPr>
            <p:ph type="body" idx="1"/>
          </p:nvPr>
        </p:nvSpPr>
        <p:spPr>
          <a:xfrm>
            <a:off x="2044700" y="2852135"/>
            <a:ext cx="11430000" cy="5715000"/>
          </a:xfrm>
        </p:spPr>
        <p:txBody>
          <a:bodyPr numCol="1"/>
          <a:lstStyle/>
          <a:p>
            <a:pPr>
              <a:buFont typeface="Arial" charset="0"/>
              <a:buChar char="•"/>
            </a:pPr>
            <a:r>
              <a:rPr lang="en-US" dirty="0" smtClean="0"/>
              <a:t>Consensus-building</a:t>
            </a:r>
          </a:p>
          <a:p>
            <a:pPr>
              <a:buFont typeface="Arial" charset="0"/>
              <a:buChar char="•"/>
            </a:pPr>
            <a:r>
              <a:rPr lang="en-US" dirty="0" smtClean="0"/>
              <a:t>Documentation</a:t>
            </a:r>
            <a:endParaRPr lang="en-US" dirty="0"/>
          </a:p>
          <a:p>
            <a:pPr>
              <a:buFont typeface="Arial" charset="0"/>
              <a:buChar char="•"/>
            </a:pPr>
            <a:r>
              <a:rPr lang="en-US" dirty="0" smtClean="0"/>
              <a:t>Input/output control</a:t>
            </a:r>
          </a:p>
          <a:p>
            <a:pPr>
              <a:buFont typeface="Arial" charset="0"/>
              <a:buChar char="•"/>
            </a:pPr>
            <a:r>
              <a:rPr lang="en-US" dirty="0" smtClean="0"/>
              <a:t>Validation (input and output and sharing)</a:t>
            </a:r>
          </a:p>
          <a:p>
            <a:endParaRPr lang="en-US" dirty="0"/>
          </a:p>
        </p:txBody>
      </p:sp>
    </p:spTree>
    <p:extLst>
      <p:ext uri="{BB962C8B-B14F-4D97-AF65-F5344CB8AC3E}">
        <p14:creationId xmlns:p14="http://schemas.microsoft.com/office/powerpoint/2010/main" val="1283406652"/>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Text Placeholder 2"/>
          <p:cNvSpPr>
            <a:spLocks noGrp="1"/>
          </p:cNvSpPr>
          <p:nvPr>
            <p:ph type="subTitle" idx="1"/>
          </p:nvPr>
        </p:nvSpPr>
        <p:spPr/>
        <p:txBody>
          <a:bodyPr>
            <a:normAutofit fontScale="77500" lnSpcReduction="20000"/>
          </a:bodyPr>
          <a:lstStyle/>
          <a:p>
            <a:r>
              <a:rPr lang="en-US" dirty="0" smtClean="0"/>
              <a:t>kcoyle@kcoyle.net</a:t>
            </a:r>
          </a:p>
          <a:p>
            <a:endParaRPr lang="en-US" dirty="0"/>
          </a:p>
          <a:p>
            <a:r>
              <a:rPr lang="en-US" dirty="0"/>
              <a:t>https://</a:t>
            </a:r>
            <a:r>
              <a:rPr lang="en-US" dirty="0" err="1"/>
              <a:t>github.com</a:t>
            </a:r>
            <a:r>
              <a:rPr lang="en-US" dirty="0"/>
              <a:t>/</a:t>
            </a:r>
            <a:r>
              <a:rPr lang="en-US" dirty="0" err="1"/>
              <a:t>kcoyle</a:t>
            </a:r>
            <a:r>
              <a:rPr lang="en-US" dirty="0"/>
              <a:t>/RDF-AP</a:t>
            </a:r>
            <a:endParaRPr lang="en-US" dirty="0" smtClean="0"/>
          </a:p>
          <a:p>
            <a:endParaRPr lang="en-US" dirty="0"/>
          </a:p>
        </p:txBody>
      </p:sp>
    </p:spTree>
    <p:extLst>
      <p:ext uri="{BB962C8B-B14F-4D97-AF65-F5344CB8AC3E}">
        <p14:creationId xmlns:p14="http://schemas.microsoft.com/office/powerpoint/2010/main" val="401885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Why?"/>
          <p:cNvSpPr txBox="1">
            <a:spLocks noGrp="1"/>
          </p:cNvSpPr>
          <p:nvPr>
            <p:ph type="title"/>
          </p:nvPr>
        </p:nvSpPr>
        <p:spPr>
          <a:prstGeom prst="rect">
            <a:avLst/>
          </a:prstGeom>
        </p:spPr>
        <p:txBody>
          <a:bodyPr/>
          <a:lstStyle/>
          <a:p>
            <a:r>
              <a:rPr dirty="0" smtClean="0"/>
              <a:t>Why</a:t>
            </a:r>
            <a:r>
              <a:rPr lang="en-US" dirty="0" smtClean="0"/>
              <a:t> do we need them</a:t>
            </a:r>
            <a:r>
              <a:rPr dirty="0" smtClean="0"/>
              <a:t>?</a:t>
            </a:r>
            <a:endParaRPr dirty="0"/>
          </a:p>
        </p:txBody>
      </p:sp>
      <p:sp>
        <p:nvSpPr>
          <p:cNvPr id="125" name="How can someone else understand your data well enough to make use of it?…"/>
          <p:cNvSpPr txBox="1">
            <a:spLocks noGrp="1"/>
          </p:cNvSpPr>
          <p:nvPr>
            <p:ph idx="1"/>
          </p:nvPr>
        </p:nvSpPr>
        <p:spPr>
          <a:prstGeom prst="rect">
            <a:avLst/>
          </a:prstGeom>
        </p:spPr>
        <p:txBody>
          <a:bodyPr>
            <a:normAutofit fontScale="85000" lnSpcReduction="10000"/>
          </a:bodyPr>
          <a:lstStyle/>
          <a:p>
            <a:pPr>
              <a:spcBef>
                <a:spcPts val="1200"/>
              </a:spcBef>
              <a:buSzTx/>
              <a:defRPr sz="4200">
                <a:solidFill>
                  <a:srgbClr val="73BFFF"/>
                </a:solidFill>
              </a:defRPr>
            </a:pPr>
            <a:r>
              <a:rPr dirty="0">
                <a:solidFill>
                  <a:schemeClr val="tx1"/>
                </a:solidFill>
              </a:rPr>
              <a:t>How can someone else understand your data well enough to make use of it?</a:t>
            </a:r>
          </a:p>
          <a:p>
            <a:pPr>
              <a:spcBef>
                <a:spcPts val="1200"/>
              </a:spcBef>
              <a:buSzTx/>
              <a:defRPr sz="4200">
                <a:solidFill>
                  <a:srgbClr val="73BFFF"/>
                </a:solidFill>
              </a:defRPr>
            </a:pPr>
            <a:endParaRPr dirty="0">
              <a:solidFill>
                <a:schemeClr val="tx1"/>
              </a:solidFill>
            </a:endParaRPr>
          </a:p>
          <a:p>
            <a:pPr>
              <a:spcBef>
                <a:spcPts val="1200"/>
              </a:spcBef>
              <a:buSzTx/>
              <a:defRPr sz="4200">
                <a:solidFill>
                  <a:srgbClr val="73BFFF"/>
                </a:solidFill>
              </a:defRPr>
            </a:pPr>
            <a:r>
              <a:rPr dirty="0">
                <a:solidFill>
                  <a:schemeClr val="tx1"/>
                </a:solidFill>
              </a:rPr>
              <a:t>Not unlike open source problem: you can declare your code ‘open’ and wish people ‘good luck’ or you can provide support.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Who"/>
          <p:cNvSpPr txBox="1">
            <a:spLocks noGrp="1"/>
          </p:cNvSpPr>
          <p:nvPr>
            <p:ph type="title"/>
          </p:nvPr>
        </p:nvSpPr>
        <p:spPr/>
        <p:txBody>
          <a:bodyPr/>
          <a:lstStyle/>
          <a:p>
            <a:r>
              <a:rPr lang="en-US" smtClean="0"/>
              <a:t>Who needs them?</a:t>
            </a:r>
            <a:endParaRPr lang="en-US" dirty="0"/>
          </a:p>
        </p:txBody>
      </p:sp>
      <p:sp>
        <p:nvSpPr>
          <p:cNvPr id="139" name="Creators: anyone providing data…"/>
          <p:cNvSpPr txBox="1">
            <a:spLocks noGrp="1"/>
          </p:cNvSpPr>
          <p:nvPr>
            <p:ph idx="1"/>
          </p:nvPr>
        </p:nvSpPr>
        <p:spPr/>
        <p:txBody>
          <a:bodyPr>
            <a:normAutofit lnSpcReduction="10000"/>
          </a:bodyPr>
          <a:lstStyle/>
          <a:p>
            <a:endParaRPr lang="en-US" dirty="0" smtClean="0"/>
          </a:p>
          <a:p>
            <a:r>
              <a:rPr lang="en-US" sz="4000" dirty="0" smtClean="0"/>
              <a:t>Creators: anyone providing data</a:t>
            </a:r>
          </a:p>
          <a:p>
            <a:r>
              <a:rPr lang="en-US" sz="4000" dirty="0" smtClean="0"/>
              <a:t>Users</a:t>
            </a:r>
          </a:p>
          <a:p>
            <a:pPr lvl="1"/>
            <a:r>
              <a:rPr lang="en-US" sz="3200" dirty="0" smtClean="0"/>
              <a:t>anyone who can/is allowed to access the data</a:t>
            </a:r>
          </a:p>
          <a:p>
            <a:pPr lvl="1"/>
            <a:r>
              <a:rPr lang="en-US" sz="3200" dirty="0" smtClean="0"/>
              <a:t>both people AND machines - not an either/or, but should be both</a:t>
            </a:r>
            <a:endParaRPr lang="en-US" sz="3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What?"/>
          <p:cNvSpPr txBox="1">
            <a:spLocks noGrp="1"/>
          </p:cNvSpPr>
          <p:nvPr>
            <p:ph type="title"/>
          </p:nvPr>
        </p:nvSpPr>
        <p:spPr/>
        <p:txBody>
          <a:bodyPr/>
          <a:lstStyle/>
          <a:p>
            <a:r>
              <a:rPr lang="en-US" dirty="0" smtClean="0"/>
              <a:t>What are they?</a:t>
            </a:r>
            <a:endParaRPr lang="en-US" dirty="0"/>
          </a:p>
        </p:txBody>
      </p:sp>
      <p:sp>
        <p:nvSpPr>
          <p:cNvPr id="144" name="Basic structure of the data…"/>
          <p:cNvSpPr txBox="1">
            <a:spLocks noGrp="1"/>
          </p:cNvSpPr>
          <p:nvPr>
            <p:ph idx="1"/>
          </p:nvPr>
        </p:nvSpPr>
        <p:spPr/>
        <p:txBody>
          <a:bodyPr/>
          <a:lstStyle/>
          <a:p>
            <a:r>
              <a:rPr lang="en-US" smtClean="0"/>
              <a:t>Basic structure of the data</a:t>
            </a:r>
          </a:p>
          <a:p>
            <a:r>
              <a:rPr lang="en-US" smtClean="0"/>
              <a:t>the story that the data tells; what you are trying to say</a:t>
            </a:r>
          </a:p>
          <a:p>
            <a:r>
              <a:rPr lang="en-US" smtClean="0"/>
              <a:t>what are the things? how are they described?</a:t>
            </a:r>
          </a:p>
          <a:p>
            <a:r>
              <a:rPr lang="en-US" smtClean="0"/>
              <a:t>What are the properties and the rules for property use?</a:t>
            </a:r>
          </a:p>
          <a:p>
            <a:r>
              <a:rPr lang="en-US" smtClean="0"/>
              <a:t>What are the values?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How?"/>
          <p:cNvSpPr txBox="1">
            <a:spLocks noGrp="1"/>
          </p:cNvSpPr>
          <p:nvPr>
            <p:ph type="title"/>
          </p:nvPr>
        </p:nvSpPr>
        <p:spPr/>
        <p:txBody>
          <a:bodyPr/>
          <a:lstStyle/>
          <a:p>
            <a:r>
              <a:rPr lang="en-US" dirty="0" smtClean="0"/>
              <a:t>How are they?</a:t>
            </a:r>
            <a:endParaRPr lang="en-US" dirty="0"/>
          </a:p>
        </p:txBody>
      </p:sp>
      <p:sp>
        <p:nvSpPr>
          <p:cNvPr id="159" name="possibilities…"/>
          <p:cNvSpPr txBox="1">
            <a:spLocks noGrp="1"/>
          </p:cNvSpPr>
          <p:nvPr>
            <p:ph idx="1"/>
          </p:nvPr>
        </p:nvSpPr>
        <p:spPr/>
        <p:txBody>
          <a:bodyPr/>
          <a:lstStyle/>
          <a:p>
            <a:r>
              <a:rPr lang="en-US" dirty="0" smtClean="0"/>
              <a:t>What will a profile be? How can it be implemented?</a:t>
            </a:r>
          </a:p>
          <a:p>
            <a:pPr lvl="1"/>
            <a:r>
              <a:rPr lang="en-US" dirty="0" smtClean="0"/>
              <a:t>Documents (PDF)</a:t>
            </a:r>
          </a:p>
          <a:p>
            <a:pPr lvl="1"/>
            <a:r>
              <a:rPr lang="en-US" dirty="0" smtClean="0"/>
              <a:t>Spreadsheets </a:t>
            </a:r>
          </a:p>
          <a:p>
            <a:pPr lvl="1"/>
            <a:r>
              <a:rPr lang="en-US" dirty="0" smtClean="0"/>
              <a:t>Code (RDF, JSON, XML)</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04B663"/>
      </a:accent4>
      <a:accent5>
        <a:srgbClr val="DF8822"/>
      </a:accent5>
      <a:accent6>
        <a:srgbClr val="BC410A"/>
      </a:accent6>
      <a:hlink>
        <a:srgbClr val="5977C4"/>
      </a:hlink>
      <a:folHlink>
        <a:srgbClr val="01A9B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spDef>
      <a:spPr>
        <a:noFill/>
        <a:ln w="28575"/>
      </a:spPr>
      <a:bodyPr rtlCol="0" anchor="ctr"/>
      <a:lstStyle>
        <a:defPPr algn="ctr">
          <a:defRPr sz="4400" dirty="0" smtClean="0">
            <a:solidFill>
              <a:schemeClr val="tx1"/>
            </a:solidFill>
            <a:effectLst>
              <a:outerShdw sx="1000" sy="1000" rotWithShape="0">
                <a:srgbClr val="000000"/>
              </a:outerShdw>
            </a:effectLst>
            <a:latin typeface="Arial"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a:solidFill>
              <a:schemeClr val="tx1"/>
            </a:solidFill>
            <a:effectLst/>
          </a:defRPr>
        </a:defPPr>
      </a:lstStyle>
    </a:txDef>
  </a:objectDefaults>
  <a:extraClrSchemeLst/>
  <a:extLst>
    <a:ext uri="{05A4C25C-085E-4340-85A3-A5531E510DB2}">
      <thm15:themeFamily xmlns:thm15="http://schemas.microsoft.com/office/thememl/2012/main" xmlns="" name="Gallery" id="{BBFCD31E-59A1-489D-B089-A3EAD7CAE12E}" vid="{E050AC27-895F-4B90-991D-A6818FC89AB6}"/>
    </a:ext>
  </a:extLst>
</a:theme>
</file>

<file path=ppt/theme/theme2.xml><?xml version="1.0" encoding="utf-8"?>
<a:theme xmlns:a="http://schemas.openxmlformats.org/drawingml/2006/main" name="Industrial">
  <a:themeElements>
    <a:clrScheme name="Industrial">
      <a:dk1>
        <a:srgbClr val="000000"/>
      </a:dk1>
      <a:lt1>
        <a:srgbClr val="FFFFFF"/>
      </a:lt1>
      <a:dk2>
        <a:srgbClr val="53585F"/>
      </a:dk2>
      <a:lt2>
        <a:srgbClr val="DCDEE0"/>
      </a:lt2>
      <a:accent1>
        <a:srgbClr val="0073CF"/>
      </a:accent1>
      <a:accent2>
        <a:srgbClr val="1A941F"/>
      </a:accent2>
      <a:accent3>
        <a:srgbClr val="DCBD23"/>
      </a:accent3>
      <a:accent4>
        <a:srgbClr val="DE6A10"/>
      </a:accent4>
      <a:accent5>
        <a:srgbClr val="C82506"/>
      </a:accent5>
      <a:accent6>
        <a:srgbClr val="773F9B"/>
      </a:accent6>
      <a:hlink>
        <a:srgbClr val="0000FF"/>
      </a:hlink>
      <a:folHlink>
        <a:srgbClr val="FF00FF"/>
      </a:folHlink>
    </a:clrScheme>
    <a:fontScheme name="Industrial">
      <a:majorFont>
        <a:latin typeface="Helvetica Neue Light"/>
        <a:ea typeface="Helvetica Neue Light"/>
        <a:cs typeface="Helvetica Neue Light"/>
      </a:majorFont>
      <a:minorFont>
        <a:latin typeface="Helvetica Neue Light"/>
        <a:ea typeface="Helvetica Neue Light"/>
        <a:cs typeface="Helvetica Neue Light"/>
      </a:minorFont>
    </a:fontScheme>
    <a:fmtScheme name="Indust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38100" dist="64529" dir="2700000" rotWithShape="0">
                <a:srgbClr val="000000">
                  <a:alpha val="48275"/>
                </a:srgbClr>
              </a:outerShdw>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17278</TotalTime>
  <Words>2151</Words>
  <Application>Microsoft Macintosh PowerPoint</Application>
  <PresentationFormat>Custom</PresentationFormat>
  <Paragraphs>206</Paragraphs>
  <Slides>58</Slides>
  <Notes>27</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Gallery</vt:lpstr>
      <vt:lpstr>Introduction to Metadata Application Profiles</vt:lpstr>
      <vt:lpstr>Data silos</vt:lpstr>
      <vt:lpstr>Data silos</vt:lpstr>
      <vt:lpstr>Data silos</vt:lpstr>
      <vt:lpstr>What are application profiles?</vt:lpstr>
      <vt:lpstr>Why do we need them?</vt:lpstr>
      <vt:lpstr>Who needs them?</vt:lpstr>
      <vt:lpstr>What are they?</vt:lpstr>
      <vt:lpstr>How are they?</vt:lpstr>
      <vt:lpstr>What does an application profile look like?</vt:lpstr>
      <vt:lpstr>PowerPoint Presentation</vt:lpstr>
      <vt:lpstr>PowerPoint Presentation</vt:lpstr>
      <vt:lpstr>PowerPoint Presentation</vt:lpstr>
      <vt:lpstr>PowerPoint Presentation</vt:lpstr>
      <vt:lpstr>Dublin Core and Application Profiles</vt:lpstr>
      <vt:lpstr>Dublin Core Singapore Framework for Application Profiles (2007)</vt:lpstr>
      <vt:lpstr>PowerPoint Presentation</vt:lpstr>
      <vt:lpstr>PowerPoint Presentation</vt:lpstr>
      <vt:lpstr>PowerPoint Presentation</vt:lpstr>
      <vt:lpstr>PowerPoint Presentation</vt:lpstr>
      <vt:lpstr>Domain model</vt:lpstr>
      <vt:lpstr>Domain model</vt:lpstr>
      <vt:lpstr>PowerPoint Presentation</vt:lpstr>
      <vt:lpstr>Functional requirements</vt:lpstr>
      <vt:lpstr>PowerPoint Presentation</vt:lpstr>
      <vt:lpstr>PowerPoint Presentation</vt:lpstr>
      <vt:lpstr>Vocabularies</vt:lpstr>
      <vt:lpstr>PowerPoint Presentation</vt:lpstr>
      <vt:lpstr>PowerPoint Presentation</vt:lpstr>
      <vt:lpstr>Term reuse &amp; semantics</vt:lpstr>
      <vt:lpstr>PowerPoint Presentation</vt:lpstr>
      <vt:lpstr>Components of a profile</vt:lpstr>
      <vt:lpstr>PowerPoint Presentation</vt:lpstr>
      <vt:lpstr>PowerPoint Presentation</vt:lpstr>
      <vt:lpstr>PowerPoint Presentation</vt:lpstr>
      <vt:lpstr>PowerPoint Presentation</vt:lpstr>
      <vt:lpstr>PowerPoint Presentation</vt:lpstr>
      <vt:lpstr>PowerPoint Presentation</vt:lpstr>
      <vt:lpstr>Validation rules</vt:lpstr>
      <vt:lpstr>Validation</vt:lpstr>
      <vt:lpstr>Validation</vt:lpstr>
      <vt:lpstr>Not everything can be validated</vt:lpstr>
      <vt:lpstr>Maintaining profiles</vt:lpstr>
      <vt:lpstr>Profile maintenance</vt:lpstr>
      <vt:lpstr>What we need so that we can (easily) create profiles </vt:lpstr>
      <vt:lpstr>Some profile-related efforts</vt:lpstr>
      <vt:lpstr>Standard profile language(s)</vt:lpstr>
      <vt:lpstr>Generic domain model - DC</vt:lpstr>
      <vt:lpstr>MyBookCase</vt:lpstr>
      <vt:lpstr>MyBookCase</vt:lpstr>
      <vt:lpstr>MyBookCase</vt:lpstr>
      <vt:lpstr>PowerPoint Presentation</vt:lpstr>
      <vt:lpstr>PowerPoint Presentation</vt:lpstr>
      <vt:lpstr>APs as spreadsheets?</vt:lpstr>
      <vt:lpstr>Can we make validation "easy"?</vt:lpstr>
      <vt:lpstr>Validation – bridging the gap</vt:lpstr>
      <vt:lpstr>Summary: Functions of a profile</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Profiles</dc:title>
  <cp:lastModifiedBy>Karen Coyle</cp:lastModifiedBy>
  <cp:revision>66</cp:revision>
  <dcterms:modified xsi:type="dcterms:W3CDTF">2018-06-10T02:24:14Z</dcterms:modified>
</cp:coreProperties>
</file>